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Lst>
  <p:notesMasterIdLst>
    <p:notesMasterId r:id="rId24"/>
  </p:notesMasterIdLst>
  <p:handoutMasterIdLst>
    <p:handoutMasterId r:id="rId25"/>
  </p:handoutMasterIdLst>
  <p:sldIdLst>
    <p:sldId id="257" r:id="rId2"/>
    <p:sldId id="602" r:id="rId3"/>
    <p:sldId id="603" r:id="rId4"/>
    <p:sldId id="604" r:id="rId5"/>
    <p:sldId id="605" r:id="rId6"/>
    <p:sldId id="597" r:id="rId7"/>
    <p:sldId id="606" r:id="rId8"/>
    <p:sldId id="333" r:id="rId9"/>
    <p:sldId id="613" r:id="rId10"/>
    <p:sldId id="386" r:id="rId11"/>
    <p:sldId id="368" r:id="rId12"/>
    <p:sldId id="607" r:id="rId13"/>
    <p:sldId id="349" r:id="rId14"/>
    <p:sldId id="615" r:id="rId15"/>
    <p:sldId id="616" r:id="rId16"/>
    <p:sldId id="614" r:id="rId17"/>
    <p:sldId id="617" r:id="rId18"/>
    <p:sldId id="438" r:id="rId19"/>
    <p:sldId id="313" r:id="rId20"/>
    <p:sldId id="554" r:id="rId21"/>
    <p:sldId id="599" r:id="rId22"/>
    <p:sldId id="601" r:id="rId23"/>
  </p:sldIdLst>
  <p:sldSz cx="9144000" cy="6858000" type="screen4x3"/>
  <p:notesSz cx="10234613" cy="70993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uno Silva" initials="NS" lastIdx="3" clrIdx="0"/>
  <p:cmAuthor id="1" name="Paulo Gandra de Sousa" initials="PGdS" lastIdx="14" clrIdx="1"/>
  <p:cmAuthor id="2" name="Jorge Santos" initials="AJS" lastIdx="1" clrIdx="2"/>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C99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66" autoAdjust="0"/>
    <p:restoredTop sz="85995" autoAdjust="0"/>
  </p:normalViewPr>
  <p:slideViewPr>
    <p:cSldViewPr>
      <p:cViewPr varScale="1">
        <p:scale>
          <a:sx n="72" d="100"/>
          <a:sy n="72" d="100"/>
        </p:scale>
        <p:origin x="1762" y="58"/>
      </p:cViewPr>
      <p:guideLst>
        <p:guide orient="horz" pos="2160"/>
        <p:guide pos="2880"/>
      </p:guideLst>
    </p:cSldViewPr>
  </p:slideViewPr>
  <p:outlineViewPr>
    <p:cViewPr>
      <p:scale>
        <a:sx n="33" d="100"/>
        <a:sy n="33" d="100"/>
      </p:scale>
      <p:origin x="0" y="21696"/>
    </p:cViewPr>
  </p:outlineViewPr>
  <p:notesTextViewPr>
    <p:cViewPr>
      <p:scale>
        <a:sx n="125" d="100"/>
        <a:sy n="125" d="100"/>
      </p:scale>
      <p:origin x="0" y="0"/>
    </p:cViewPr>
  </p:notesTextViewPr>
  <p:sorterViewPr>
    <p:cViewPr varScale="1">
      <p:scale>
        <a:sx n="100" d="100"/>
        <a:sy n="100" d="100"/>
      </p:scale>
      <p:origin x="0" y="-11592"/>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4435444" cy="354495"/>
          </a:xfrm>
          <a:prstGeom prst="rect">
            <a:avLst/>
          </a:prstGeom>
        </p:spPr>
        <p:txBody>
          <a:bodyPr vert="horz" lIns="95070" tIns="47535" rIns="95070" bIns="47535" rtlCol="0"/>
          <a:lstStyle>
            <a:lvl1pPr algn="l">
              <a:defRPr sz="1200"/>
            </a:lvl1pPr>
          </a:lstStyle>
          <a:p>
            <a:endParaRPr lang="en-US"/>
          </a:p>
        </p:txBody>
      </p:sp>
      <p:sp>
        <p:nvSpPr>
          <p:cNvPr id="3" name="Date Placeholder 2"/>
          <p:cNvSpPr>
            <a:spLocks noGrp="1"/>
          </p:cNvSpPr>
          <p:nvPr>
            <p:ph type="dt" sz="quarter" idx="1"/>
          </p:nvPr>
        </p:nvSpPr>
        <p:spPr>
          <a:xfrm>
            <a:off x="5796949" y="1"/>
            <a:ext cx="4435444" cy="354495"/>
          </a:xfrm>
          <a:prstGeom prst="rect">
            <a:avLst/>
          </a:prstGeom>
        </p:spPr>
        <p:txBody>
          <a:bodyPr vert="horz" lIns="95070" tIns="47535" rIns="95070" bIns="47535" rtlCol="0"/>
          <a:lstStyle>
            <a:lvl1pPr algn="r">
              <a:defRPr sz="1200"/>
            </a:lvl1pPr>
          </a:lstStyle>
          <a:p>
            <a:fld id="{DF9BBED1-C878-4044-B70F-841416CAC1AE}" type="datetimeFigureOut">
              <a:rPr lang="en-US" smtClean="0"/>
              <a:pPr/>
              <a:t>12-Apr-20</a:t>
            </a:fld>
            <a:endParaRPr lang="en-US"/>
          </a:p>
        </p:txBody>
      </p:sp>
      <p:sp>
        <p:nvSpPr>
          <p:cNvPr id="4" name="Footer Placeholder 3"/>
          <p:cNvSpPr>
            <a:spLocks noGrp="1"/>
          </p:cNvSpPr>
          <p:nvPr>
            <p:ph type="ftr" sz="quarter" idx="2"/>
          </p:nvPr>
        </p:nvSpPr>
        <p:spPr>
          <a:xfrm>
            <a:off x="2" y="6743632"/>
            <a:ext cx="4435444" cy="354495"/>
          </a:xfrm>
          <a:prstGeom prst="rect">
            <a:avLst/>
          </a:prstGeom>
        </p:spPr>
        <p:txBody>
          <a:bodyPr vert="horz" lIns="95070" tIns="47535" rIns="95070" bIns="47535" rtlCol="0" anchor="b"/>
          <a:lstStyle>
            <a:lvl1pPr algn="l">
              <a:defRPr sz="1200"/>
            </a:lvl1pPr>
          </a:lstStyle>
          <a:p>
            <a:endParaRPr lang="en-US"/>
          </a:p>
        </p:txBody>
      </p:sp>
      <p:sp>
        <p:nvSpPr>
          <p:cNvPr id="5" name="Slide Number Placeholder 4"/>
          <p:cNvSpPr>
            <a:spLocks noGrp="1"/>
          </p:cNvSpPr>
          <p:nvPr>
            <p:ph type="sldNum" sz="quarter" idx="3"/>
          </p:nvPr>
        </p:nvSpPr>
        <p:spPr>
          <a:xfrm>
            <a:off x="5796949" y="6743632"/>
            <a:ext cx="4435444" cy="354495"/>
          </a:xfrm>
          <a:prstGeom prst="rect">
            <a:avLst/>
          </a:prstGeom>
        </p:spPr>
        <p:txBody>
          <a:bodyPr vert="horz" lIns="95070" tIns="47535" rIns="95070" bIns="47535" rtlCol="0" anchor="b"/>
          <a:lstStyle>
            <a:lvl1pPr algn="r">
              <a:defRPr sz="1200"/>
            </a:lvl1pPr>
          </a:lstStyle>
          <a:p>
            <a:fld id="{D7D9A969-75A7-403D-A555-777A6053A772}" type="slidenum">
              <a:rPr lang="en-US" smtClean="0"/>
              <a:pPr/>
              <a:t>‹#›</a:t>
            </a:fld>
            <a:endParaRPr lang="en-US"/>
          </a:p>
        </p:txBody>
      </p:sp>
    </p:spTree>
    <p:extLst>
      <p:ext uri="{BB962C8B-B14F-4D97-AF65-F5344CB8AC3E}">
        <p14:creationId xmlns:p14="http://schemas.microsoft.com/office/powerpoint/2010/main" val="2436631386"/>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4434998" cy="354965"/>
          </a:xfrm>
          <a:prstGeom prst="rect">
            <a:avLst/>
          </a:prstGeom>
        </p:spPr>
        <p:txBody>
          <a:bodyPr vert="horz" lIns="102980" tIns="51490" rIns="102980" bIns="51490" rtlCol="0"/>
          <a:lstStyle>
            <a:lvl1pPr algn="l">
              <a:defRPr sz="1400"/>
            </a:lvl1pPr>
          </a:lstStyle>
          <a:p>
            <a:endParaRPr lang="pt-PT"/>
          </a:p>
        </p:txBody>
      </p:sp>
      <p:sp>
        <p:nvSpPr>
          <p:cNvPr id="3" name="Date Placeholder 2"/>
          <p:cNvSpPr>
            <a:spLocks noGrp="1"/>
          </p:cNvSpPr>
          <p:nvPr>
            <p:ph type="dt" idx="1"/>
          </p:nvPr>
        </p:nvSpPr>
        <p:spPr>
          <a:xfrm>
            <a:off x="5797249" y="1"/>
            <a:ext cx="4434998" cy="354965"/>
          </a:xfrm>
          <a:prstGeom prst="rect">
            <a:avLst/>
          </a:prstGeom>
        </p:spPr>
        <p:txBody>
          <a:bodyPr vert="horz" lIns="102980" tIns="51490" rIns="102980" bIns="51490" rtlCol="0"/>
          <a:lstStyle>
            <a:lvl1pPr algn="r">
              <a:defRPr sz="1400"/>
            </a:lvl1pPr>
          </a:lstStyle>
          <a:p>
            <a:fld id="{754636F6-6535-4DFB-8291-07E7DDBE6239}" type="datetimeFigureOut">
              <a:rPr lang="pt-PT" smtClean="0"/>
              <a:pPr/>
              <a:t>12/04/2020</a:t>
            </a:fld>
            <a:endParaRPr lang="pt-PT"/>
          </a:p>
        </p:txBody>
      </p:sp>
      <p:sp>
        <p:nvSpPr>
          <p:cNvPr id="4" name="Slide Image Placeholder 3"/>
          <p:cNvSpPr>
            <a:spLocks noGrp="1" noRot="1" noChangeAspect="1"/>
          </p:cNvSpPr>
          <p:nvPr>
            <p:ph type="sldImg" idx="2"/>
          </p:nvPr>
        </p:nvSpPr>
        <p:spPr>
          <a:xfrm>
            <a:off x="3344863" y="531813"/>
            <a:ext cx="3544887" cy="2660650"/>
          </a:xfrm>
          <a:prstGeom prst="rect">
            <a:avLst/>
          </a:prstGeom>
          <a:noFill/>
          <a:ln w="12700">
            <a:solidFill>
              <a:prstClr val="black"/>
            </a:solidFill>
          </a:ln>
        </p:spPr>
        <p:txBody>
          <a:bodyPr vert="horz" lIns="102980" tIns="51490" rIns="102980" bIns="51490" rtlCol="0" anchor="ctr"/>
          <a:lstStyle/>
          <a:p>
            <a:endParaRPr lang="pt-PT"/>
          </a:p>
        </p:txBody>
      </p:sp>
      <p:sp>
        <p:nvSpPr>
          <p:cNvPr id="5" name="Notes Placeholder 4"/>
          <p:cNvSpPr>
            <a:spLocks noGrp="1"/>
          </p:cNvSpPr>
          <p:nvPr>
            <p:ph type="body" sz="quarter" idx="3"/>
          </p:nvPr>
        </p:nvSpPr>
        <p:spPr>
          <a:xfrm>
            <a:off x="1023463" y="3372168"/>
            <a:ext cx="8187690" cy="3194685"/>
          </a:xfrm>
          <a:prstGeom prst="rect">
            <a:avLst/>
          </a:prstGeom>
        </p:spPr>
        <p:txBody>
          <a:bodyPr vert="horz" lIns="102980" tIns="51490" rIns="102980" bIns="5149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6" name="Footer Placeholder 5"/>
          <p:cNvSpPr>
            <a:spLocks noGrp="1"/>
          </p:cNvSpPr>
          <p:nvPr>
            <p:ph type="ftr" sz="quarter" idx="4"/>
          </p:nvPr>
        </p:nvSpPr>
        <p:spPr>
          <a:xfrm>
            <a:off x="2" y="6743104"/>
            <a:ext cx="4434998" cy="354965"/>
          </a:xfrm>
          <a:prstGeom prst="rect">
            <a:avLst/>
          </a:prstGeom>
        </p:spPr>
        <p:txBody>
          <a:bodyPr vert="horz" lIns="102980" tIns="51490" rIns="102980" bIns="51490" rtlCol="0" anchor="b"/>
          <a:lstStyle>
            <a:lvl1pPr algn="l">
              <a:defRPr sz="1400"/>
            </a:lvl1pPr>
          </a:lstStyle>
          <a:p>
            <a:endParaRPr lang="pt-PT"/>
          </a:p>
        </p:txBody>
      </p:sp>
      <p:sp>
        <p:nvSpPr>
          <p:cNvPr id="7" name="Slide Number Placeholder 6"/>
          <p:cNvSpPr>
            <a:spLocks noGrp="1"/>
          </p:cNvSpPr>
          <p:nvPr>
            <p:ph type="sldNum" sz="quarter" idx="5"/>
          </p:nvPr>
        </p:nvSpPr>
        <p:spPr>
          <a:xfrm>
            <a:off x="5797249" y="6743104"/>
            <a:ext cx="4434998" cy="354965"/>
          </a:xfrm>
          <a:prstGeom prst="rect">
            <a:avLst/>
          </a:prstGeom>
        </p:spPr>
        <p:txBody>
          <a:bodyPr vert="horz" lIns="102980" tIns="51490" rIns="102980" bIns="51490" rtlCol="0" anchor="b"/>
          <a:lstStyle>
            <a:lvl1pPr algn="r">
              <a:defRPr sz="1400"/>
            </a:lvl1pPr>
          </a:lstStyle>
          <a:p>
            <a:fld id="{54F76911-F589-44E9-8155-61F0472246BF}" type="slidenum">
              <a:rPr lang="pt-PT" smtClean="0"/>
              <a:pPr/>
              <a:t>‹#›</a:t>
            </a:fld>
            <a:endParaRPr lang="pt-PT"/>
          </a:p>
        </p:txBody>
      </p:sp>
    </p:spTree>
    <p:extLst>
      <p:ext uri="{BB962C8B-B14F-4D97-AF65-F5344CB8AC3E}">
        <p14:creationId xmlns:p14="http://schemas.microsoft.com/office/powerpoint/2010/main" val="8414257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Nesta</a:t>
            </a:r>
            <a:r>
              <a:rPr lang="en-US" baseline="0" dirty="0" smtClean="0"/>
              <a:t> </a:t>
            </a:r>
            <a:r>
              <a:rPr lang="en-US" baseline="0" dirty="0" err="1" smtClean="0"/>
              <a:t>sessão</a:t>
            </a:r>
            <a:r>
              <a:rPr lang="en-US" baseline="0" dirty="0" smtClean="0"/>
              <a:t> </a:t>
            </a:r>
            <a:r>
              <a:rPr lang="en-US" baseline="0" dirty="0" err="1" smtClean="0"/>
              <a:t>vamos</a:t>
            </a:r>
            <a:r>
              <a:rPr lang="en-US" baseline="0" dirty="0" smtClean="0"/>
              <a:t> </a:t>
            </a:r>
            <a:r>
              <a:rPr lang="en-US" baseline="0" dirty="0" err="1" smtClean="0"/>
              <a:t>apresentar</a:t>
            </a:r>
            <a:r>
              <a:rPr lang="en-US" baseline="0" dirty="0" smtClean="0"/>
              <a:t> o </a:t>
            </a:r>
            <a:r>
              <a:rPr lang="en-US" baseline="0" dirty="0" err="1" smtClean="0"/>
              <a:t>projeto</a:t>
            </a:r>
            <a:r>
              <a:rPr lang="en-US" baseline="0" dirty="0" smtClean="0"/>
              <a:t> </a:t>
            </a:r>
            <a:r>
              <a:rPr lang="en-US" baseline="0" dirty="0" err="1" smtClean="0"/>
              <a:t>eCafeteria</a:t>
            </a:r>
            <a:r>
              <a:rPr lang="en-US" baseline="0" dirty="0" smtClean="0"/>
              <a:t> com o </a:t>
            </a:r>
            <a:r>
              <a:rPr lang="en-US" baseline="0" dirty="0" err="1" smtClean="0"/>
              <a:t>intuíto</a:t>
            </a:r>
            <a:r>
              <a:rPr lang="en-US" baseline="0" dirty="0" smtClean="0"/>
              <a:t> de </a:t>
            </a:r>
            <a:r>
              <a:rPr lang="en-US" baseline="0" dirty="0" err="1" smtClean="0"/>
              <a:t>facilitar</a:t>
            </a:r>
            <a:r>
              <a:rPr lang="en-US" baseline="0" dirty="0" smtClean="0"/>
              <a:t> a </a:t>
            </a:r>
            <a:r>
              <a:rPr lang="en-US" baseline="0" dirty="0" err="1" smtClean="0"/>
              <a:t>aquisição</a:t>
            </a:r>
            <a:r>
              <a:rPr lang="en-US" baseline="0" dirty="0" smtClean="0"/>
              <a:t> de </a:t>
            </a:r>
            <a:r>
              <a:rPr lang="en-US" baseline="0" dirty="0" err="1" smtClean="0"/>
              <a:t>conhecimentos</a:t>
            </a:r>
            <a:r>
              <a:rPr lang="en-US" baseline="0" dirty="0" smtClean="0"/>
              <a:t> </a:t>
            </a:r>
            <a:r>
              <a:rPr lang="en-US" baseline="0" dirty="0" err="1" smtClean="0"/>
              <a:t>relativos</a:t>
            </a:r>
            <a:r>
              <a:rPr lang="en-US" baseline="0" dirty="0" smtClean="0"/>
              <a:t> à </a:t>
            </a:r>
            <a:r>
              <a:rPr lang="en-US" baseline="0" dirty="0" err="1" smtClean="0"/>
              <a:t>integração</a:t>
            </a:r>
            <a:r>
              <a:rPr lang="en-US" baseline="0" dirty="0" smtClean="0"/>
              <a:t> da framework EAPLI </a:t>
            </a:r>
            <a:r>
              <a:rPr lang="en-US" baseline="0" dirty="0" err="1" smtClean="0"/>
              <a:t>em</a:t>
            </a:r>
            <a:r>
              <a:rPr lang="en-US" baseline="0" dirty="0" smtClean="0"/>
              <a:t> </a:t>
            </a:r>
            <a:r>
              <a:rPr lang="en-US" baseline="0" dirty="0" err="1" smtClean="0"/>
              <a:t>projetos</a:t>
            </a:r>
            <a:r>
              <a:rPr lang="en-US" baseline="0" dirty="0" smtClean="0"/>
              <a:t> de software e a </a:t>
            </a:r>
            <a:r>
              <a:rPr lang="en-US" baseline="0" dirty="0" err="1" smtClean="0"/>
              <a:t>aspetos</a:t>
            </a:r>
            <a:r>
              <a:rPr lang="en-US" baseline="0" dirty="0" smtClean="0"/>
              <a:t> </a:t>
            </a:r>
            <a:r>
              <a:rPr lang="en-US" baseline="0" dirty="0" err="1" smtClean="0"/>
              <a:t>gerais</a:t>
            </a:r>
            <a:r>
              <a:rPr lang="en-US" baseline="0" dirty="0" smtClean="0"/>
              <a:t> </a:t>
            </a:r>
            <a:r>
              <a:rPr lang="en-US" baseline="0" dirty="0" err="1" smtClean="0"/>
              <a:t>relacionados</a:t>
            </a:r>
            <a:r>
              <a:rPr lang="en-US" baseline="0" dirty="0" smtClean="0"/>
              <a:t> com o </a:t>
            </a:r>
            <a:r>
              <a:rPr lang="en-US" baseline="0" dirty="0" err="1" smtClean="0"/>
              <a:t>desenho</a:t>
            </a:r>
            <a:r>
              <a:rPr lang="en-US" baseline="0" dirty="0" smtClean="0"/>
              <a:t> de </a:t>
            </a:r>
            <a:r>
              <a:rPr lang="en-US" baseline="0" dirty="0" err="1" smtClean="0"/>
              <a:t>aplicações</a:t>
            </a:r>
            <a:r>
              <a:rPr lang="en-US" baseline="0" dirty="0" smtClean="0"/>
              <a:t> </a:t>
            </a:r>
            <a:r>
              <a:rPr lang="en-US" baseline="0" dirty="0" err="1" smtClean="0"/>
              <a:t>orientadas</a:t>
            </a:r>
            <a:r>
              <a:rPr lang="en-US" baseline="0" dirty="0" smtClean="0"/>
              <a:t> a </a:t>
            </a:r>
            <a:r>
              <a:rPr lang="en-US" baseline="0" dirty="0" err="1" smtClean="0"/>
              <a:t>objetos</a:t>
            </a:r>
            <a:r>
              <a:rPr lang="en-US" baseline="0" dirty="0" smtClean="0"/>
              <a:t>.</a:t>
            </a:r>
          </a:p>
          <a:p>
            <a:endParaRPr lang="en-US" baseline="0" dirty="0" smtClean="0"/>
          </a:p>
          <a:p>
            <a:r>
              <a:rPr lang="en-US" baseline="0" dirty="0" err="1" smtClean="0"/>
              <a:t>Os</a:t>
            </a:r>
            <a:r>
              <a:rPr lang="en-US" baseline="0" dirty="0" smtClean="0"/>
              <a:t> </a:t>
            </a:r>
            <a:r>
              <a:rPr lang="en-US" baseline="0" dirty="0" err="1" smtClean="0"/>
              <a:t>casos</a:t>
            </a:r>
            <a:r>
              <a:rPr lang="en-US" baseline="0" dirty="0" smtClean="0"/>
              <a:t> de </a:t>
            </a:r>
            <a:r>
              <a:rPr lang="en-US" baseline="0" dirty="0" err="1" smtClean="0"/>
              <a:t>uso</a:t>
            </a:r>
            <a:r>
              <a:rPr lang="en-US" baseline="0" dirty="0" smtClean="0"/>
              <a:t> </a:t>
            </a:r>
            <a:r>
              <a:rPr lang="en-US" baseline="0" dirty="0" err="1" smtClean="0"/>
              <a:t>implementados</a:t>
            </a:r>
            <a:r>
              <a:rPr lang="en-US" baseline="0" dirty="0" smtClean="0"/>
              <a:t> </a:t>
            </a:r>
            <a:r>
              <a:rPr lang="en-US" baseline="0" dirty="0" err="1" smtClean="0"/>
              <a:t>nesta</a:t>
            </a:r>
            <a:r>
              <a:rPr lang="en-US" baseline="0" dirty="0" smtClean="0"/>
              <a:t> release do </a:t>
            </a:r>
            <a:r>
              <a:rPr lang="en-US" baseline="0" dirty="0" err="1" smtClean="0"/>
              <a:t>eCafeteria</a:t>
            </a:r>
            <a:r>
              <a:rPr lang="en-US" baseline="0" dirty="0" smtClean="0"/>
              <a:t> </a:t>
            </a:r>
            <a:r>
              <a:rPr lang="en-US" baseline="0" dirty="0" err="1" smtClean="0"/>
              <a:t>ilustram</a:t>
            </a:r>
            <a:r>
              <a:rPr lang="en-US" baseline="0" dirty="0" smtClean="0"/>
              <a:t> </a:t>
            </a:r>
            <a:r>
              <a:rPr lang="en-US" baseline="0" dirty="0" err="1" smtClean="0"/>
              <a:t>estes</a:t>
            </a:r>
            <a:r>
              <a:rPr lang="en-US" baseline="0" dirty="0" smtClean="0"/>
              <a:t> </a:t>
            </a:r>
            <a:r>
              <a:rPr lang="en-US" baseline="0" dirty="0" err="1" smtClean="0"/>
              <a:t>aspetos</a:t>
            </a:r>
            <a:r>
              <a:rPr lang="en-US" baseline="0" dirty="0" smtClean="0"/>
              <a:t> e </a:t>
            </a:r>
            <a:r>
              <a:rPr lang="en-US" baseline="0" dirty="0" err="1" smtClean="0"/>
              <a:t>fornecem</a:t>
            </a:r>
            <a:r>
              <a:rPr lang="en-US" baseline="0" dirty="0" smtClean="0"/>
              <a:t> </a:t>
            </a:r>
            <a:r>
              <a:rPr lang="en-US" baseline="0" dirty="0" err="1" smtClean="0"/>
              <a:t>exemplos</a:t>
            </a:r>
            <a:r>
              <a:rPr lang="en-US" baseline="0" dirty="0" smtClean="0"/>
              <a:t> </a:t>
            </a:r>
            <a:r>
              <a:rPr lang="en-US" baseline="0" dirty="0" err="1" smtClean="0"/>
              <a:t>concretos</a:t>
            </a:r>
            <a:r>
              <a:rPr lang="en-US" baseline="0" dirty="0" smtClean="0"/>
              <a:t> de </a:t>
            </a:r>
            <a:r>
              <a:rPr lang="en-US" baseline="0" dirty="0" err="1" smtClean="0"/>
              <a:t>aplicação</a:t>
            </a:r>
            <a:r>
              <a:rPr lang="en-US" baseline="0" dirty="0" smtClean="0"/>
              <a:t> da framework.</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a:t>
            </a:fld>
            <a:endParaRPr lang="pt-PT" dirty="0"/>
          </a:p>
        </p:txBody>
      </p:sp>
    </p:spTree>
    <p:extLst>
      <p:ext uri="{BB962C8B-B14F-4D97-AF65-F5344CB8AC3E}">
        <p14:creationId xmlns:p14="http://schemas.microsoft.com/office/powerpoint/2010/main" val="1964586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É fundamental</a:t>
            </a:r>
            <a:r>
              <a:rPr lang="en-US" baseline="0" dirty="0" smtClean="0"/>
              <a:t> </a:t>
            </a:r>
            <a:r>
              <a:rPr lang="en-US" baseline="0" dirty="0" err="1" smtClean="0"/>
              <a:t>garantir</a:t>
            </a:r>
            <a:r>
              <a:rPr lang="en-US" baseline="0" dirty="0" smtClean="0"/>
              <a:t> que as </a:t>
            </a:r>
            <a:r>
              <a:rPr lang="en-US" baseline="0" dirty="0" err="1" smtClean="0"/>
              <a:t>invariantes</a:t>
            </a:r>
            <a:r>
              <a:rPr lang="en-US" baseline="0" dirty="0" smtClean="0"/>
              <a:t> do </a:t>
            </a:r>
            <a:r>
              <a:rPr lang="en-US" baseline="0" dirty="0" err="1" smtClean="0"/>
              <a:t>negócio</a:t>
            </a:r>
            <a:r>
              <a:rPr lang="en-US" baseline="0" dirty="0" smtClean="0"/>
              <a:t> </a:t>
            </a:r>
            <a:r>
              <a:rPr lang="en-US" baseline="0" dirty="0" err="1" smtClean="0"/>
              <a:t>sejam</a:t>
            </a:r>
            <a:r>
              <a:rPr lang="en-US" baseline="0" dirty="0" smtClean="0"/>
              <a:t> </a:t>
            </a:r>
            <a:r>
              <a:rPr lang="en-US" baseline="0" dirty="0" err="1" smtClean="0"/>
              <a:t>verificadas</a:t>
            </a:r>
            <a:r>
              <a:rPr lang="en-US" baseline="0" dirty="0" smtClean="0"/>
              <a:t> </a:t>
            </a:r>
            <a:r>
              <a:rPr lang="en-US" baseline="0" dirty="0" err="1" smtClean="0"/>
              <a:t>através</a:t>
            </a:r>
            <a:r>
              <a:rPr lang="en-US" baseline="0" dirty="0" smtClean="0"/>
              <a:t> de testes </a:t>
            </a:r>
            <a:r>
              <a:rPr lang="en-US" baseline="0" dirty="0" err="1" smtClean="0"/>
              <a:t>unitários</a:t>
            </a:r>
            <a:r>
              <a:rPr lang="en-US" baseline="0" dirty="0" smtClean="0"/>
              <a:t>.</a:t>
            </a:r>
          </a:p>
          <a:p>
            <a:r>
              <a:rPr lang="en-US" baseline="0" dirty="0" err="1" smtClean="0"/>
              <a:t>Invariantes</a:t>
            </a:r>
            <a:r>
              <a:rPr lang="en-US" baseline="0" dirty="0" smtClean="0"/>
              <a:t> de </a:t>
            </a:r>
            <a:r>
              <a:rPr lang="en-US" baseline="0" dirty="0" err="1" smtClean="0"/>
              <a:t>negócio</a:t>
            </a:r>
            <a:r>
              <a:rPr lang="en-US" baseline="0" dirty="0" smtClean="0"/>
              <a:t> </a:t>
            </a:r>
            <a:r>
              <a:rPr lang="en-US" baseline="0" dirty="0" err="1" smtClean="0"/>
              <a:t>são</a:t>
            </a:r>
            <a:r>
              <a:rPr lang="en-US" baseline="0" dirty="0" smtClean="0"/>
              <a:t> as </a:t>
            </a:r>
            <a:r>
              <a:rPr lang="en-US" baseline="0" dirty="0" err="1" smtClean="0"/>
              <a:t>regras</a:t>
            </a:r>
            <a:r>
              <a:rPr lang="en-US" baseline="0" dirty="0" smtClean="0"/>
              <a:t> e </a:t>
            </a:r>
            <a:r>
              <a:rPr lang="en-US" baseline="0" dirty="0" err="1" smtClean="0"/>
              <a:t>os</a:t>
            </a:r>
            <a:r>
              <a:rPr lang="en-US" baseline="0" dirty="0" smtClean="0"/>
              <a:t> </a:t>
            </a:r>
            <a:r>
              <a:rPr lang="en-US" baseline="0" dirty="0" err="1" smtClean="0"/>
              <a:t>condicionalismos</a:t>
            </a:r>
            <a:r>
              <a:rPr lang="en-US" baseline="0" dirty="0" smtClean="0"/>
              <a:t> que se </a:t>
            </a:r>
            <a:r>
              <a:rPr lang="en-US" baseline="0" dirty="0" err="1" smtClean="0"/>
              <a:t>verificam</a:t>
            </a:r>
            <a:r>
              <a:rPr lang="en-US" baseline="0" dirty="0" smtClean="0"/>
              <a:t> </a:t>
            </a:r>
            <a:r>
              <a:rPr lang="en-US" baseline="0" dirty="0" err="1" smtClean="0"/>
              <a:t>transversalmente</a:t>
            </a:r>
            <a:r>
              <a:rPr lang="en-US" baseline="0" dirty="0" smtClean="0"/>
              <a:t> e </a:t>
            </a:r>
            <a:r>
              <a:rPr lang="en-US" baseline="0" dirty="0" err="1" smtClean="0"/>
              <a:t>devem</a:t>
            </a:r>
            <a:r>
              <a:rPr lang="en-US" baseline="0" dirty="0" smtClean="0"/>
              <a:t> </a:t>
            </a:r>
            <a:r>
              <a:rPr lang="en-US" baseline="0" dirty="0" err="1" smtClean="0"/>
              <a:t>ser</a:t>
            </a:r>
            <a:r>
              <a:rPr lang="en-US" baseline="0" dirty="0" smtClean="0"/>
              <a:t> </a:t>
            </a:r>
            <a:r>
              <a:rPr lang="en-US" baseline="0" dirty="0" err="1" smtClean="0"/>
              <a:t>respeitados</a:t>
            </a:r>
            <a:r>
              <a:rPr lang="en-US" baseline="0" dirty="0" smtClean="0"/>
              <a:t> </a:t>
            </a:r>
            <a:r>
              <a:rPr lang="en-US" baseline="0" dirty="0" err="1" smtClean="0"/>
              <a:t>em</a:t>
            </a:r>
            <a:r>
              <a:rPr lang="en-US" baseline="0" dirty="0" smtClean="0"/>
              <a:t> </a:t>
            </a:r>
            <a:r>
              <a:rPr lang="en-US" baseline="0" dirty="0" err="1" smtClean="0"/>
              <a:t>toda</a:t>
            </a:r>
            <a:r>
              <a:rPr lang="en-US" baseline="0" dirty="0" smtClean="0"/>
              <a:t> a </a:t>
            </a:r>
            <a:r>
              <a:rPr lang="en-US" baseline="0" dirty="0" err="1" smtClean="0"/>
              <a:t>aplicação</a:t>
            </a:r>
            <a:r>
              <a:rPr lang="en-US" baseline="0" dirty="0" smtClean="0"/>
              <a:t>. As </a:t>
            </a:r>
            <a:r>
              <a:rPr lang="en-US" baseline="0" dirty="0" err="1" smtClean="0"/>
              <a:t>invariantes</a:t>
            </a:r>
            <a:r>
              <a:rPr lang="en-US" baseline="0" dirty="0" smtClean="0"/>
              <a:t> do </a:t>
            </a:r>
            <a:r>
              <a:rPr lang="en-US" baseline="0" dirty="0" err="1" smtClean="0"/>
              <a:t>negócio</a:t>
            </a:r>
            <a:r>
              <a:rPr lang="en-US" baseline="0" dirty="0" smtClean="0"/>
              <a:t> </a:t>
            </a:r>
            <a:r>
              <a:rPr lang="en-US" baseline="0" dirty="0" err="1" smtClean="0"/>
              <a:t>são</a:t>
            </a:r>
            <a:r>
              <a:rPr lang="en-US" baseline="0" dirty="0" smtClean="0"/>
              <a:t> </a:t>
            </a:r>
            <a:r>
              <a:rPr lang="en-US" baseline="0" dirty="0" err="1" smtClean="0"/>
              <a:t>os</a:t>
            </a:r>
            <a:r>
              <a:rPr lang="en-US" baseline="0" dirty="0" smtClean="0"/>
              <a:t> </a:t>
            </a:r>
            <a:r>
              <a:rPr lang="en-US" baseline="0" dirty="0" err="1" smtClean="0"/>
              <a:t>seus</a:t>
            </a:r>
            <a:r>
              <a:rPr lang="en-US" baseline="0" dirty="0" smtClean="0"/>
              <a:t> </a:t>
            </a:r>
            <a:r>
              <a:rPr lang="en-US" baseline="0" dirty="0" err="1" smtClean="0"/>
              <a:t>axiomas</a:t>
            </a:r>
            <a:r>
              <a:rPr lang="en-US" baseline="0" dirty="0" smtClean="0"/>
              <a:t> que </a:t>
            </a:r>
            <a:r>
              <a:rPr lang="en-US" baseline="0" dirty="0" err="1" smtClean="0"/>
              <a:t>sustentam</a:t>
            </a:r>
            <a:r>
              <a:rPr lang="en-US" baseline="0" dirty="0" smtClean="0"/>
              <a:t> </a:t>
            </a:r>
            <a:r>
              <a:rPr lang="en-US" baseline="0" dirty="0" err="1" smtClean="0"/>
              <a:t>todas</a:t>
            </a:r>
            <a:r>
              <a:rPr lang="en-US" baseline="0" dirty="0" smtClean="0"/>
              <a:t> as </a:t>
            </a:r>
            <a:r>
              <a:rPr lang="en-US" baseline="0" dirty="0" err="1" smtClean="0"/>
              <a:t>funcionalidades</a:t>
            </a:r>
            <a:r>
              <a:rPr lang="en-US" baseline="0" dirty="0" smtClean="0"/>
              <a:t>. </a:t>
            </a:r>
            <a:r>
              <a:rPr lang="en-US" baseline="0" dirty="0" err="1" smtClean="0"/>
              <a:t>Desenhar</a:t>
            </a:r>
            <a:r>
              <a:rPr lang="en-US" baseline="0" dirty="0" smtClean="0"/>
              <a:t> um Sistema </a:t>
            </a:r>
            <a:r>
              <a:rPr lang="en-US" baseline="0" dirty="0" err="1" smtClean="0"/>
              <a:t>sem</a:t>
            </a:r>
            <a:r>
              <a:rPr lang="en-US" baseline="0" dirty="0" smtClean="0"/>
              <a:t> </a:t>
            </a:r>
            <a:r>
              <a:rPr lang="en-US" baseline="0" dirty="0" err="1" smtClean="0"/>
              <a:t>ter</a:t>
            </a:r>
            <a:r>
              <a:rPr lang="en-US" baseline="0" dirty="0" smtClean="0"/>
              <a:t> plena </a:t>
            </a:r>
            <a:r>
              <a:rPr lang="en-US" baseline="0" dirty="0" err="1" smtClean="0"/>
              <a:t>noção</a:t>
            </a:r>
            <a:r>
              <a:rPr lang="en-US" baseline="0" dirty="0" smtClean="0"/>
              <a:t> das </a:t>
            </a:r>
            <a:r>
              <a:rPr lang="en-US" baseline="0" dirty="0" err="1" smtClean="0"/>
              <a:t>invariantes</a:t>
            </a:r>
            <a:r>
              <a:rPr lang="en-US" baseline="0" dirty="0" smtClean="0"/>
              <a:t> de </a:t>
            </a:r>
            <a:r>
              <a:rPr lang="en-US" baseline="0" dirty="0" err="1" smtClean="0"/>
              <a:t>negócio</a:t>
            </a:r>
            <a:r>
              <a:rPr lang="en-US" baseline="0" dirty="0" smtClean="0"/>
              <a:t> </a:t>
            </a:r>
            <a:r>
              <a:rPr lang="en-US" baseline="0" dirty="0" err="1" smtClean="0"/>
              <a:t>pode</a:t>
            </a:r>
            <a:r>
              <a:rPr lang="en-US" baseline="0" dirty="0" smtClean="0"/>
              <a:t> </a:t>
            </a:r>
            <a:r>
              <a:rPr lang="en-US" baseline="0" dirty="0" err="1" smtClean="0"/>
              <a:t>gerar</a:t>
            </a:r>
            <a:r>
              <a:rPr lang="en-US" baseline="0" dirty="0" smtClean="0"/>
              <a:t> </a:t>
            </a:r>
            <a:r>
              <a:rPr lang="en-US" baseline="0" dirty="0" err="1" smtClean="0"/>
              <a:t>inconsistências</a:t>
            </a:r>
            <a:r>
              <a:rPr lang="en-US" baseline="0" dirty="0" smtClean="0"/>
              <a:t> </a:t>
            </a:r>
            <a:r>
              <a:rPr lang="en-US" baseline="0" dirty="0" err="1" smtClean="0"/>
              <a:t>ao</a:t>
            </a:r>
            <a:r>
              <a:rPr lang="en-US" baseline="0" dirty="0" smtClean="0"/>
              <a:t> </a:t>
            </a:r>
            <a:r>
              <a:rPr lang="en-US" baseline="0" dirty="0" err="1" smtClean="0"/>
              <a:t>nível</a:t>
            </a:r>
            <a:r>
              <a:rPr lang="en-US" baseline="0" dirty="0" smtClean="0"/>
              <a:t> do </a:t>
            </a:r>
            <a:r>
              <a:rPr lang="en-US" baseline="0" dirty="0" err="1" smtClean="0"/>
              <a:t>desenho</a:t>
            </a:r>
            <a:r>
              <a:rPr lang="en-US" baseline="0" dirty="0" smtClean="0"/>
              <a:t> e da </a:t>
            </a:r>
            <a:r>
              <a:rPr lang="en-US" baseline="0" dirty="0" err="1" smtClean="0"/>
              <a:t>implementação</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11</a:t>
            </a:fld>
            <a:endParaRPr lang="pt-PT"/>
          </a:p>
        </p:txBody>
      </p:sp>
    </p:spTree>
    <p:extLst>
      <p:ext uri="{BB962C8B-B14F-4D97-AF65-F5344CB8AC3E}">
        <p14:creationId xmlns:p14="http://schemas.microsoft.com/office/powerpoint/2010/main" val="3890925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Depois</a:t>
            </a:r>
            <a:r>
              <a:rPr lang="en-US" dirty="0" smtClean="0"/>
              <a:t> de </a:t>
            </a:r>
            <a:r>
              <a:rPr lang="en-US" dirty="0" err="1" smtClean="0"/>
              <a:t>discutirmos</a:t>
            </a:r>
            <a:r>
              <a:rPr lang="en-US" baseline="0" dirty="0" smtClean="0"/>
              <a:t> </a:t>
            </a:r>
            <a:r>
              <a:rPr lang="en-US" baseline="0" dirty="0" err="1" smtClean="0"/>
              <a:t>os</a:t>
            </a:r>
            <a:r>
              <a:rPr lang="en-US" baseline="0" dirty="0" smtClean="0"/>
              <a:t> </a:t>
            </a:r>
            <a:r>
              <a:rPr lang="en-US" baseline="0" dirty="0" err="1" smtClean="0"/>
              <a:t>aspetos</a:t>
            </a:r>
            <a:r>
              <a:rPr lang="en-US" baseline="0" dirty="0" smtClean="0"/>
              <a:t> </a:t>
            </a:r>
            <a:r>
              <a:rPr lang="en-US" baseline="0" dirty="0" err="1" smtClean="0"/>
              <a:t>mais</a:t>
            </a:r>
            <a:r>
              <a:rPr lang="en-US" baseline="0" dirty="0" smtClean="0"/>
              <a:t> </a:t>
            </a:r>
            <a:r>
              <a:rPr lang="en-US" baseline="0" dirty="0" err="1" smtClean="0"/>
              <a:t>gerais</a:t>
            </a:r>
            <a:r>
              <a:rPr lang="en-US" baseline="0" dirty="0" smtClean="0"/>
              <a:t> do </a:t>
            </a:r>
            <a:r>
              <a:rPr lang="en-US" baseline="0" dirty="0" err="1" smtClean="0"/>
              <a:t>desenho</a:t>
            </a:r>
            <a:r>
              <a:rPr lang="en-US" baseline="0" dirty="0" smtClean="0"/>
              <a:t> da </a:t>
            </a:r>
            <a:r>
              <a:rPr lang="en-US" baseline="0" dirty="0" err="1" smtClean="0"/>
              <a:t>aplicação</a:t>
            </a:r>
            <a:r>
              <a:rPr lang="en-US" baseline="0" dirty="0" smtClean="0"/>
              <a:t>, </a:t>
            </a:r>
            <a:r>
              <a:rPr lang="en-US" baseline="0" dirty="0" err="1" smtClean="0"/>
              <a:t>vamos</a:t>
            </a:r>
            <a:r>
              <a:rPr lang="en-US" baseline="0" dirty="0" smtClean="0"/>
              <a:t> agora </a:t>
            </a:r>
            <a:r>
              <a:rPr lang="en-US" baseline="0" dirty="0" err="1" smtClean="0"/>
              <a:t>analisar</a:t>
            </a:r>
            <a:r>
              <a:rPr lang="en-US" baseline="0" dirty="0" smtClean="0"/>
              <a:t> </a:t>
            </a:r>
            <a:r>
              <a:rPr lang="en-US" baseline="0" dirty="0" err="1" smtClean="0"/>
              <a:t>os</a:t>
            </a:r>
            <a:r>
              <a:rPr lang="en-US" baseline="0" dirty="0" smtClean="0"/>
              <a:t> </a:t>
            </a:r>
            <a:r>
              <a:rPr lang="en-US" baseline="0" dirty="0" err="1" smtClean="0"/>
              <a:t>vários</a:t>
            </a:r>
            <a:r>
              <a:rPr lang="en-US" baseline="0" dirty="0" smtClean="0"/>
              <a:t> </a:t>
            </a:r>
            <a:r>
              <a:rPr lang="en-US" baseline="0" dirty="0" err="1" smtClean="0"/>
              <a:t>componentes</a:t>
            </a:r>
            <a:r>
              <a:rPr lang="en-US" baseline="0" dirty="0" smtClean="0"/>
              <a:t> do </a:t>
            </a:r>
            <a:r>
              <a:rPr lang="en-US" baseline="0" dirty="0" err="1" smtClean="0"/>
              <a:t>sistema</a:t>
            </a:r>
            <a:r>
              <a:rPr lang="en-US" baseline="0" dirty="0" smtClean="0"/>
              <a:t> </a:t>
            </a:r>
            <a:r>
              <a:rPr lang="en-US" baseline="0" dirty="0" err="1" smtClean="0"/>
              <a:t>eCafeteria</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12</a:t>
            </a:fld>
            <a:endParaRPr lang="pt-PT"/>
          </a:p>
        </p:txBody>
      </p:sp>
    </p:spTree>
    <p:extLst>
      <p:ext uri="{BB962C8B-B14F-4D97-AF65-F5344CB8AC3E}">
        <p14:creationId xmlns:p14="http://schemas.microsoft.com/office/powerpoint/2010/main" val="3518912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dirty="0" smtClean="0"/>
              <a:t>O </a:t>
            </a:r>
            <a:r>
              <a:rPr lang="en-US" dirty="0" err="1" smtClean="0"/>
              <a:t>projeto</a:t>
            </a:r>
            <a:r>
              <a:rPr lang="en-US" dirty="0" smtClean="0"/>
              <a:t> </a:t>
            </a:r>
            <a:r>
              <a:rPr lang="en-US" dirty="0" err="1" smtClean="0"/>
              <a:t>eCafeteria</a:t>
            </a:r>
            <a:r>
              <a:rPr lang="en-US" dirty="0" smtClean="0"/>
              <a:t> tem quarto </a:t>
            </a:r>
            <a:r>
              <a:rPr lang="en-US" dirty="0" err="1" smtClean="0"/>
              <a:t>executáveis</a:t>
            </a:r>
            <a:r>
              <a:rPr lang="en-US" dirty="0" smtClean="0"/>
              <a:t> que </a:t>
            </a:r>
            <a:r>
              <a:rPr lang="en-US" dirty="0" err="1" smtClean="0"/>
              <a:t>correspondem</a:t>
            </a:r>
            <a:r>
              <a:rPr lang="en-US" dirty="0" smtClean="0"/>
              <a:t>:</a:t>
            </a:r>
          </a:p>
          <a:p>
            <a:pPr marL="171450" indent="-171450">
              <a:buFontTx/>
              <a:buChar char="-"/>
            </a:pPr>
            <a:r>
              <a:rPr lang="en-US" dirty="0" err="1" smtClean="0"/>
              <a:t>às</a:t>
            </a:r>
            <a:r>
              <a:rPr lang="en-US" dirty="0" smtClean="0"/>
              <a:t> </a:t>
            </a:r>
            <a:r>
              <a:rPr lang="en-US" dirty="0" err="1" smtClean="0"/>
              <a:t>três</a:t>
            </a:r>
            <a:r>
              <a:rPr lang="en-US" dirty="0" smtClean="0"/>
              <a:t> </a:t>
            </a:r>
            <a:r>
              <a:rPr lang="en-US" dirty="0" err="1" smtClean="0"/>
              <a:t>aplicações</a:t>
            </a:r>
            <a:r>
              <a:rPr lang="en-US" dirty="0" smtClean="0"/>
              <a:t> que </a:t>
            </a:r>
            <a:r>
              <a:rPr lang="en-US" dirty="0" err="1" smtClean="0"/>
              <a:t>expõem</a:t>
            </a:r>
            <a:r>
              <a:rPr lang="en-US" dirty="0" smtClean="0"/>
              <a:t> a </a:t>
            </a:r>
            <a:r>
              <a:rPr lang="en-US" dirty="0" err="1" smtClean="0"/>
              <a:t>funcionalidade</a:t>
            </a:r>
            <a:r>
              <a:rPr lang="en-US" dirty="0" smtClean="0"/>
              <a:t> do </a:t>
            </a:r>
            <a:r>
              <a:rPr lang="en-US" dirty="0" err="1" smtClean="0"/>
              <a:t>sistema</a:t>
            </a:r>
            <a:r>
              <a:rPr lang="en-US" baseline="0" dirty="0" smtClean="0"/>
              <a:t> e</a:t>
            </a:r>
          </a:p>
          <a:p>
            <a:pPr marL="171450" indent="-171450">
              <a:buFontTx/>
              <a:buChar char="-"/>
            </a:pPr>
            <a:r>
              <a:rPr lang="en-US" baseline="0" dirty="0" err="1" smtClean="0"/>
              <a:t>ao</a:t>
            </a:r>
            <a:r>
              <a:rPr lang="en-US" baseline="0" dirty="0" smtClean="0"/>
              <a:t> </a:t>
            </a:r>
            <a:r>
              <a:rPr lang="en-US" baseline="0" dirty="0" err="1" smtClean="0"/>
              <a:t>módulo</a:t>
            </a:r>
            <a:r>
              <a:rPr lang="en-US" baseline="0" dirty="0" smtClean="0"/>
              <a:t> de bootstrap para </a:t>
            </a:r>
            <a:r>
              <a:rPr lang="en-US" baseline="0" dirty="0" err="1" smtClean="0"/>
              <a:t>inicialização</a:t>
            </a:r>
            <a:r>
              <a:rPr lang="en-US" baseline="0" dirty="0" smtClean="0"/>
              <a:t> dos </a:t>
            </a:r>
            <a:r>
              <a:rPr lang="en-US" baseline="0" dirty="0" err="1" smtClean="0"/>
              <a:t>repositórios</a:t>
            </a:r>
            <a:r>
              <a:rPr lang="en-US" baseline="0" dirty="0" smtClean="0"/>
              <a:t> com um </a:t>
            </a:r>
            <a:r>
              <a:rPr lang="en-US" baseline="0" dirty="0" err="1" smtClean="0"/>
              <a:t>conjunto</a:t>
            </a:r>
            <a:r>
              <a:rPr lang="en-US" baseline="0" dirty="0" smtClean="0"/>
              <a:t> </a:t>
            </a:r>
            <a:r>
              <a:rPr lang="en-US" baseline="0" dirty="0" err="1" smtClean="0"/>
              <a:t>mínimo</a:t>
            </a:r>
            <a:r>
              <a:rPr lang="en-US" baseline="0" dirty="0" smtClean="0"/>
              <a:t> de dados que </a:t>
            </a:r>
            <a:r>
              <a:rPr lang="en-US" baseline="0" dirty="0" err="1" smtClean="0"/>
              <a:t>permitam</a:t>
            </a:r>
            <a:r>
              <a:rPr lang="en-US" baseline="0" dirty="0" smtClean="0"/>
              <a:t> </a:t>
            </a:r>
            <a:r>
              <a:rPr lang="en-US" baseline="0" dirty="0" err="1" smtClean="0"/>
              <a:t>executar</a:t>
            </a:r>
            <a:r>
              <a:rPr lang="en-US" baseline="0" dirty="0" smtClean="0"/>
              <a:t> </a:t>
            </a:r>
            <a:r>
              <a:rPr lang="en-US" baseline="0" dirty="0" err="1" smtClean="0"/>
              <a:t>algumas</a:t>
            </a:r>
            <a:r>
              <a:rPr lang="en-US" baseline="0" dirty="0" smtClean="0"/>
              <a:t> </a:t>
            </a:r>
            <a:r>
              <a:rPr lang="en-US" baseline="0" dirty="0" err="1" smtClean="0"/>
              <a:t>funcionalidades</a:t>
            </a:r>
            <a:r>
              <a:rPr lang="en-US" baseline="0" dirty="0" smtClean="0"/>
              <a:t>.</a:t>
            </a:r>
          </a:p>
          <a:p>
            <a:pPr marL="171450" indent="-171450">
              <a:buFontTx/>
              <a:buChar char="-"/>
            </a:pPr>
            <a:endParaRPr lang="en-US" baseline="0" dirty="0" smtClean="0"/>
          </a:p>
          <a:p>
            <a:pPr marL="0" indent="0">
              <a:buFontTx/>
              <a:buNone/>
            </a:pPr>
            <a:r>
              <a:rPr lang="en-US" baseline="0" dirty="0" smtClean="0"/>
              <a:t>As </a:t>
            </a:r>
            <a:r>
              <a:rPr lang="en-US" baseline="0" dirty="0" err="1" smtClean="0"/>
              <a:t>três</a:t>
            </a:r>
            <a:r>
              <a:rPr lang="en-US" baseline="0" dirty="0" smtClean="0"/>
              <a:t> </a:t>
            </a:r>
            <a:r>
              <a:rPr lang="en-US" baseline="0" dirty="0" err="1" smtClean="0"/>
              <a:t>aplicações</a:t>
            </a:r>
            <a:r>
              <a:rPr lang="en-US" baseline="0" dirty="0" smtClean="0"/>
              <a:t> </a:t>
            </a:r>
            <a:r>
              <a:rPr lang="en-US" baseline="0" dirty="0" err="1" smtClean="0"/>
              <a:t>são</a:t>
            </a:r>
            <a:r>
              <a:rPr lang="en-US" baseline="0" dirty="0" smtClean="0"/>
              <a:t>:</a:t>
            </a:r>
          </a:p>
          <a:p>
            <a:r>
              <a:rPr lang="en-GB" dirty="0" smtClean="0"/>
              <a:t>-</a:t>
            </a:r>
            <a:r>
              <a:rPr lang="en-GB" baseline="0" dirty="0" smtClean="0"/>
              <a:t> </a:t>
            </a:r>
            <a:r>
              <a:rPr lang="en-GB" b="1" dirty="0" err="1" smtClean="0"/>
              <a:t>Backoffice</a:t>
            </a:r>
            <a:r>
              <a:rPr lang="en-GB" b="1" dirty="0" smtClean="0"/>
              <a:t> app</a:t>
            </a:r>
            <a:r>
              <a:rPr lang="en-GB" dirty="0" smtClean="0"/>
              <a:t>, </a:t>
            </a:r>
            <a:r>
              <a:rPr lang="en-GB" dirty="0" err="1" smtClean="0"/>
              <a:t>implementado</a:t>
            </a:r>
            <a:r>
              <a:rPr lang="en-GB" dirty="0" smtClean="0"/>
              <a:t> no package </a:t>
            </a:r>
            <a:r>
              <a:rPr lang="en-GB" sz="2800" i="1" dirty="0" err="1" smtClean="0">
                <a:solidFill>
                  <a:srgbClr val="C00000"/>
                </a:solidFill>
              </a:rPr>
              <a:t>ecafeteria.app.</a:t>
            </a:r>
            <a:r>
              <a:rPr lang="en-GB" sz="2800" b="1" i="1" dirty="0" err="1" smtClean="0">
                <a:solidFill>
                  <a:srgbClr val="C00000"/>
                </a:solidFill>
              </a:rPr>
              <a:t>backoffice.console</a:t>
            </a:r>
            <a:endParaRPr lang="en-GB" sz="2800" b="1" dirty="0" smtClean="0">
              <a:solidFill>
                <a:srgbClr val="C00000"/>
              </a:solidFill>
            </a:endParaRPr>
          </a:p>
          <a:p>
            <a:pPr lvl="1"/>
            <a:r>
              <a:rPr lang="en-GB" dirty="0" smtClean="0"/>
              <a:t>Que </a:t>
            </a:r>
            <a:r>
              <a:rPr lang="en-GB" dirty="0" err="1" smtClean="0"/>
              <a:t>dá</a:t>
            </a:r>
            <a:r>
              <a:rPr lang="en-GB" dirty="0" smtClean="0"/>
              <a:t> </a:t>
            </a:r>
            <a:r>
              <a:rPr lang="en-GB" dirty="0" err="1" smtClean="0"/>
              <a:t>acesso</a:t>
            </a:r>
            <a:r>
              <a:rPr lang="en-GB" dirty="0" smtClean="0"/>
              <a:t> </a:t>
            </a:r>
            <a:r>
              <a:rPr lang="en-GB" dirty="0" err="1" smtClean="0"/>
              <a:t>às</a:t>
            </a:r>
            <a:r>
              <a:rPr lang="en-GB" dirty="0" smtClean="0"/>
              <a:t> </a:t>
            </a:r>
            <a:r>
              <a:rPr lang="en-GB" dirty="0" err="1" smtClean="0"/>
              <a:t>funcionalidades</a:t>
            </a:r>
            <a:r>
              <a:rPr lang="en-GB" baseline="0" dirty="0" smtClean="0"/>
              <a:t> de </a:t>
            </a:r>
            <a:r>
              <a:rPr lang="en-GB" baseline="0" dirty="0" err="1" smtClean="0"/>
              <a:t>gestão</a:t>
            </a:r>
            <a:r>
              <a:rPr lang="en-GB" baseline="0" dirty="0" smtClean="0"/>
              <a:t> da cantina, </a:t>
            </a:r>
            <a:r>
              <a:rPr lang="en-GB" baseline="0" dirty="0" err="1" smtClean="0"/>
              <a:t>incluíndo</a:t>
            </a:r>
            <a:r>
              <a:rPr lang="en-GB" baseline="0" dirty="0" smtClean="0"/>
              <a:t> a </a:t>
            </a:r>
            <a:r>
              <a:rPr lang="en-GB" baseline="0" dirty="0" err="1" smtClean="0"/>
              <a:t>gestão</a:t>
            </a:r>
            <a:r>
              <a:rPr lang="en-GB" baseline="0" dirty="0" smtClean="0"/>
              <a:t> da </a:t>
            </a:r>
            <a:r>
              <a:rPr lang="en-GB" baseline="0" dirty="0" err="1" smtClean="0"/>
              <a:t>cozinha</a:t>
            </a:r>
            <a:r>
              <a:rPr lang="en-GB" baseline="0" dirty="0" smtClean="0"/>
              <a:t> e dos </a:t>
            </a:r>
            <a:r>
              <a:rPr lang="en-GB" baseline="0" dirty="0" err="1" smtClean="0"/>
              <a:t>menús</a:t>
            </a:r>
            <a:r>
              <a:rPr lang="en-GB" baseline="0" dirty="0" smtClean="0"/>
              <a:t> a </a:t>
            </a:r>
            <a:r>
              <a:rPr lang="en-GB" baseline="0" dirty="0" err="1" smtClean="0"/>
              <a:t>servir</a:t>
            </a:r>
            <a:r>
              <a:rPr lang="en-GB" baseline="0" dirty="0" smtClean="0"/>
              <a:t> </a:t>
            </a:r>
            <a:r>
              <a:rPr lang="en-GB" baseline="0" dirty="0" err="1" smtClean="0"/>
              <a:t>na</a:t>
            </a:r>
            <a:r>
              <a:rPr lang="en-GB" baseline="0" dirty="0" smtClean="0"/>
              <a:t> cantina. </a:t>
            </a:r>
            <a:r>
              <a:rPr lang="en-GB" baseline="0" dirty="0" err="1" smtClean="0"/>
              <a:t>Em</a:t>
            </a:r>
            <a:r>
              <a:rPr lang="en-GB" baseline="0" dirty="0" smtClean="0"/>
              <a:t> particular, </a:t>
            </a:r>
            <a:r>
              <a:rPr lang="en-GB" baseline="0" dirty="0" err="1" smtClean="0"/>
              <a:t>esta</a:t>
            </a:r>
            <a:r>
              <a:rPr lang="en-GB" baseline="0" dirty="0" smtClean="0"/>
              <a:t> </a:t>
            </a:r>
            <a:r>
              <a:rPr lang="en-GB" baseline="0" dirty="0" err="1" smtClean="0"/>
              <a:t>applicação</a:t>
            </a:r>
            <a:r>
              <a:rPr lang="en-GB" baseline="0" dirty="0" smtClean="0"/>
              <a:t> </a:t>
            </a:r>
            <a:r>
              <a:rPr lang="en-GB" baseline="0" dirty="0" err="1" smtClean="0"/>
              <a:t>permite</a:t>
            </a:r>
            <a:r>
              <a:rPr lang="en-GB" baseline="0" dirty="0" smtClean="0"/>
              <a:t>:</a:t>
            </a:r>
          </a:p>
          <a:p>
            <a:pPr marL="628650" lvl="1" indent="-171450">
              <a:buFontTx/>
              <a:buChar char="-"/>
            </a:pPr>
            <a:r>
              <a:rPr lang="en-GB" baseline="0" dirty="0" err="1" smtClean="0"/>
              <a:t>Gerir</a:t>
            </a:r>
            <a:r>
              <a:rPr lang="en-GB" baseline="0" dirty="0" smtClean="0"/>
              <a:t> </a:t>
            </a:r>
            <a:r>
              <a:rPr lang="en-GB" baseline="0" dirty="0" err="1" smtClean="0"/>
              <a:t>utilizadores</a:t>
            </a:r>
            <a:r>
              <a:rPr lang="en-GB" baseline="0" dirty="0" smtClean="0"/>
              <a:t> do Sistema </a:t>
            </a:r>
            <a:r>
              <a:rPr lang="en-GB" baseline="0" dirty="0" err="1" smtClean="0"/>
              <a:t>eCafetaria</a:t>
            </a:r>
            <a:endParaRPr lang="en-GB" baseline="0" dirty="0" smtClean="0"/>
          </a:p>
          <a:p>
            <a:pPr marL="628650" lvl="1" indent="-171450">
              <a:buFontTx/>
              <a:buChar char="-"/>
            </a:pPr>
            <a:r>
              <a:rPr lang="en-GB" baseline="0" dirty="0" err="1" smtClean="0"/>
              <a:t>Configurar</a:t>
            </a:r>
            <a:r>
              <a:rPr lang="en-GB" baseline="0" dirty="0" smtClean="0"/>
              <a:t> </a:t>
            </a:r>
            <a:r>
              <a:rPr lang="en-GB" baseline="0" dirty="0" err="1" smtClean="0"/>
              <a:t>limites</a:t>
            </a:r>
            <a:r>
              <a:rPr lang="en-GB" baseline="0" dirty="0" smtClean="0"/>
              <a:t> para </a:t>
            </a:r>
            <a:r>
              <a:rPr lang="en-GB" baseline="0" dirty="0" err="1" smtClean="0"/>
              <a:t>alertas</a:t>
            </a:r>
            <a:r>
              <a:rPr lang="en-GB" baseline="0" dirty="0" smtClean="0"/>
              <a:t> da </a:t>
            </a:r>
            <a:r>
              <a:rPr lang="en-GB" baseline="0" dirty="0" err="1" smtClean="0"/>
              <a:t>cozinha</a:t>
            </a:r>
            <a:endParaRPr lang="en-GB" baseline="0" dirty="0" smtClean="0"/>
          </a:p>
          <a:p>
            <a:pPr marL="628650" lvl="1" indent="-171450">
              <a:buFontTx/>
              <a:buChar char="-"/>
            </a:pPr>
            <a:r>
              <a:rPr lang="en-GB" baseline="0" dirty="0" err="1" smtClean="0"/>
              <a:t>Gerir</a:t>
            </a:r>
            <a:r>
              <a:rPr lang="en-GB" baseline="0" dirty="0" smtClean="0"/>
              <a:t> </a:t>
            </a:r>
            <a:r>
              <a:rPr lang="en-GB" baseline="0" dirty="0" err="1" smtClean="0"/>
              <a:t>tipos</a:t>
            </a:r>
            <a:r>
              <a:rPr lang="en-GB" baseline="0" dirty="0" smtClean="0"/>
              <a:t> de </a:t>
            </a:r>
            <a:r>
              <a:rPr lang="en-GB" baseline="0" dirty="0" err="1" smtClean="0"/>
              <a:t>pratos</a:t>
            </a:r>
            <a:r>
              <a:rPr lang="en-GB" baseline="0" dirty="0" smtClean="0"/>
              <a:t>, </a:t>
            </a:r>
            <a:r>
              <a:rPr lang="en-GB" baseline="0" dirty="0" err="1" smtClean="0"/>
              <a:t>pratos</a:t>
            </a:r>
            <a:r>
              <a:rPr lang="en-GB" baseline="0" dirty="0" smtClean="0"/>
              <a:t>, </a:t>
            </a:r>
            <a:r>
              <a:rPr lang="en-GB" baseline="0" dirty="0" err="1" smtClean="0"/>
              <a:t>materiais</a:t>
            </a:r>
            <a:r>
              <a:rPr lang="en-GB" baseline="0" dirty="0" smtClean="0"/>
              <a:t>, </a:t>
            </a:r>
            <a:r>
              <a:rPr lang="en-GB" baseline="0" dirty="0" err="1" smtClean="0"/>
              <a:t>refeições</a:t>
            </a:r>
            <a:r>
              <a:rPr lang="en-GB" baseline="0" dirty="0" smtClean="0"/>
              <a:t> e </a:t>
            </a:r>
            <a:r>
              <a:rPr lang="en-GB" baseline="0" dirty="0" err="1" smtClean="0"/>
              <a:t>menús</a:t>
            </a:r>
            <a:endParaRPr lang="en-GB" baseline="0" dirty="0" smtClean="0"/>
          </a:p>
          <a:p>
            <a:endParaRPr lang="en-GB" dirty="0" smtClean="0"/>
          </a:p>
          <a:p>
            <a:r>
              <a:rPr lang="en-GB" dirty="0" smtClean="0"/>
              <a:t>- </a:t>
            </a:r>
            <a:r>
              <a:rPr lang="en-GB" b="1" dirty="0" smtClean="0"/>
              <a:t>User app</a:t>
            </a:r>
            <a:r>
              <a:rPr lang="en-GB" dirty="0" smtClean="0"/>
              <a:t>, </a:t>
            </a:r>
            <a:r>
              <a:rPr lang="en-GB" dirty="0" err="1" smtClean="0"/>
              <a:t>implementado</a:t>
            </a:r>
            <a:r>
              <a:rPr lang="en-GB" dirty="0" smtClean="0"/>
              <a:t> no package </a:t>
            </a:r>
            <a:r>
              <a:rPr lang="en-GB" sz="2800" i="1" dirty="0" err="1" smtClean="0">
                <a:solidFill>
                  <a:srgbClr val="C00000"/>
                </a:solidFill>
              </a:rPr>
              <a:t>ecafeteria.app.</a:t>
            </a:r>
            <a:r>
              <a:rPr lang="en-GB" sz="2800" b="1" i="1" dirty="0" err="1" smtClean="0">
                <a:solidFill>
                  <a:srgbClr val="C00000"/>
                </a:solidFill>
              </a:rPr>
              <a:t>user.console</a:t>
            </a:r>
            <a:endParaRPr lang="en-GB" b="1" dirty="0" smtClean="0">
              <a:solidFill>
                <a:srgbClr val="C00000"/>
              </a:solidFill>
            </a:endParaRPr>
          </a:p>
          <a:p>
            <a:pPr lvl="1"/>
            <a:r>
              <a:rPr lang="en-GB" dirty="0" err="1" smtClean="0"/>
              <a:t>Aplicação</a:t>
            </a:r>
            <a:r>
              <a:rPr lang="en-GB" dirty="0" smtClean="0"/>
              <a:t> que </a:t>
            </a:r>
            <a:r>
              <a:rPr lang="en-GB" dirty="0" err="1" smtClean="0"/>
              <a:t>dá</a:t>
            </a:r>
            <a:r>
              <a:rPr lang="en-GB" dirty="0" smtClean="0"/>
              <a:t> </a:t>
            </a:r>
            <a:r>
              <a:rPr lang="en-GB" dirty="0" err="1" smtClean="0"/>
              <a:t>acesso</a:t>
            </a:r>
            <a:r>
              <a:rPr lang="en-GB" dirty="0" smtClean="0"/>
              <a:t> à </a:t>
            </a:r>
            <a:r>
              <a:rPr lang="en-GB" dirty="0" err="1" smtClean="0"/>
              <a:t>área</a:t>
            </a:r>
            <a:r>
              <a:rPr lang="en-GB" dirty="0" smtClean="0"/>
              <a:t> </a:t>
            </a:r>
            <a:r>
              <a:rPr lang="en-GB" dirty="0" err="1" smtClean="0"/>
              <a:t>privada</a:t>
            </a:r>
            <a:r>
              <a:rPr lang="en-GB" dirty="0" smtClean="0"/>
              <a:t> de </a:t>
            </a:r>
            <a:r>
              <a:rPr lang="en-GB" dirty="0" err="1" smtClean="0"/>
              <a:t>utentes</a:t>
            </a:r>
            <a:r>
              <a:rPr lang="en-GB" dirty="0" smtClean="0"/>
              <a:t>. </a:t>
            </a:r>
            <a:r>
              <a:rPr lang="en-GB" dirty="0" err="1" smtClean="0"/>
              <a:t>Permite</a:t>
            </a:r>
            <a:r>
              <a:rPr lang="en-GB" baseline="0" dirty="0" smtClean="0"/>
              <a:t>:</a:t>
            </a:r>
          </a:p>
          <a:p>
            <a:pPr marL="628650" lvl="1" indent="-171450">
              <a:buFontTx/>
              <a:buChar char="-"/>
            </a:pPr>
            <a:r>
              <a:rPr lang="en-GB" baseline="0" dirty="0" err="1" smtClean="0"/>
              <a:t>Gerir</a:t>
            </a:r>
            <a:r>
              <a:rPr lang="en-GB" baseline="0" dirty="0" smtClean="0"/>
              <a:t> </a:t>
            </a:r>
            <a:r>
              <a:rPr lang="en-GB" baseline="0" dirty="0" err="1" smtClean="0"/>
              <a:t>conta</a:t>
            </a:r>
            <a:r>
              <a:rPr lang="en-GB" baseline="0" dirty="0" smtClean="0"/>
              <a:t> do </a:t>
            </a:r>
            <a:r>
              <a:rPr lang="en-GB" baseline="0" dirty="0" err="1" smtClean="0"/>
              <a:t>utilizador</a:t>
            </a:r>
            <a:endParaRPr lang="en-GB" baseline="0" dirty="0" smtClean="0"/>
          </a:p>
          <a:p>
            <a:pPr marL="628650" lvl="1" indent="-171450">
              <a:buFontTx/>
              <a:buChar char="-"/>
            </a:pPr>
            <a:r>
              <a:rPr lang="en-GB" baseline="0" dirty="0" err="1" smtClean="0"/>
              <a:t>Gerir</a:t>
            </a:r>
            <a:r>
              <a:rPr lang="en-GB" baseline="0" dirty="0" smtClean="0"/>
              <a:t> </a:t>
            </a:r>
            <a:r>
              <a:rPr lang="en-GB" baseline="0" dirty="0" err="1" smtClean="0"/>
              <a:t>reservas</a:t>
            </a:r>
            <a:r>
              <a:rPr lang="en-GB" baseline="0" dirty="0" smtClean="0"/>
              <a:t> de </a:t>
            </a:r>
            <a:r>
              <a:rPr lang="en-GB" baseline="0" dirty="0" err="1" smtClean="0"/>
              <a:t>refeições</a:t>
            </a:r>
            <a:endParaRPr lang="en-GB" baseline="0" dirty="0" smtClean="0"/>
          </a:p>
          <a:p>
            <a:pPr marL="628650" lvl="1" indent="-171450">
              <a:buFontTx/>
              <a:buChar char="-"/>
            </a:pPr>
            <a:r>
              <a:rPr lang="en-GB" baseline="0" dirty="0" err="1" smtClean="0"/>
              <a:t>Configurar</a:t>
            </a:r>
            <a:r>
              <a:rPr lang="en-GB" baseline="0" dirty="0" smtClean="0"/>
              <a:t> </a:t>
            </a:r>
            <a:r>
              <a:rPr lang="en-GB" baseline="0" dirty="0" err="1" smtClean="0"/>
              <a:t>limite</a:t>
            </a:r>
            <a:r>
              <a:rPr lang="en-GB" baseline="0" dirty="0" smtClean="0"/>
              <a:t> para </a:t>
            </a:r>
            <a:r>
              <a:rPr lang="en-GB" baseline="0" dirty="0" err="1" smtClean="0"/>
              <a:t>alertas</a:t>
            </a:r>
            <a:r>
              <a:rPr lang="en-GB" baseline="0" dirty="0" smtClean="0"/>
              <a:t> </a:t>
            </a:r>
            <a:r>
              <a:rPr lang="en-GB" baseline="0" dirty="0" err="1" smtClean="0"/>
              <a:t>ao</a:t>
            </a:r>
            <a:r>
              <a:rPr lang="en-GB" baseline="0" dirty="0" smtClean="0"/>
              <a:t> </a:t>
            </a:r>
            <a:r>
              <a:rPr lang="en-GB" baseline="0" dirty="0" err="1" smtClean="0"/>
              <a:t>utilizador</a:t>
            </a:r>
            <a:endParaRPr lang="en-GB" baseline="0" dirty="0" smtClean="0"/>
          </a:p>
          <a:p>
            <a:endParaRPr lang="en-GB" dirty="0" smtClean="0"/>
          </a:p>
          <a:p>
            <a:r>
              <a:rPr lang="en-GB" dirty="0" smtClean="0"/>
              <a:t>-</a:t>
            </a:r>
            <a:r>
              <a:rPr lang="en-GB" baseline="0" dirty="0" smtClean="0"/>
              <a:t> </a:t>
            </a:r>
            <a:r>
              <a:rPr lang="en-GB" b="1" dirty="0" smtClean="0"/>
              <a:t>POS app</a:t>
            </a:r>
            <a:r>
              <a:rPr lang="en-GB" dirty="0" smtClean="0"/>
              <a:t>, </a:t>
            </a:r>
            <a:r>
              <a:rPr lang="en-GB" dirty="0" err="1" smtClean="0"/>
              <a:t>implementado</a:t>
            </a:r>
            <a:r>
              <a:rPr lang="en-GB" dirty="0" smtClean="0"/>
              <a:t> no package </a:t>
            </a:r>
            <a:r>
              <a:rPr lang="en-GB" sz="2800" i="1" dirty="0" err="1" smtClean="0">
                <a:solidFill>
                  <a:srgbClr val="C00000"/>
                </a:solidFill>
              </a:rPr>
              <a:t>ecafeteria.app.</a:t>
            </a:r>
            <a:r>
              <a:rPr lang="en-GB" sz="2800" b="1" i="1" dirty="0" err="1" smtClean="0">
                <a:solidFill>
                  <a:srgbClr val="C00000"/>
                </a:solidFill>
              </a:rPr>
              <a:t>pos.console</a:t>
            </a:r>
            <a:endParaRPr lang="en-GB" b="1" dirty="0" smtClean="0">
              <a:solidFill>
                <a:srgbClr val="C00000"/>
              </a:solidFill>
            </a:endParaRPr>
          </a:p>
          <a:p>
            <a:pPr lvl="1"/>
            <a:r>
              <a:rPr lang="en-US" dirty="0" err="1" smtClean="0"/>
              <a:t>Aplicação</a:t>
            </a:r>
            <a:r>
              <a:rPr lang="en-US" dirty="0" smtClean="0"/>
              <a:t> que</a:t>
            </a:r>
            <a:r>
              <a:rPr lang="en-US" baseline="0" dirty="0" smtClean="0"/>
              <a:t> </a:t>
            </a:r>
            <a:r>
              <a:rPr lang="en-US" baseline="0" dirty="0" err="1" smtClean="0"/>
              <a:t>corre</a:t>
            </a:r>
            <a:r>
              <a:rPr lang="en-US" baseline="0" dirty="0" smtClean="0"/>
              <a:t> </a:t>
            </a:r>
            <a:r>
              <a:rPr lang="en-US" baseline="0" dirty="0" err="1" smtClean="0"/>
              <a:t>num</a:t>
            </a:r>
            <a:r>
              <a:rPr lang="en-US" baseline="0" dirty="0" smtClean="0"/>
              <a:t> </a:t>
            </a:r>
            <a:r>
              <a:rPr lang="en-US" baseline="0" dirty="0" err="1" smtClean="0"/>
              <a:t>posto</a:t>
            </a:r>
            <a:r>
              <a:rPr lang="en-US" baseline="0" dirty="0" smtClean="0"/>
              <a:t> de </a:t>
            </a:r>
            <a:r>
              <a:rPr lang="en-US" baseline="0" dirty="0" err="1" smtClean="0"/>
              <a:t>venda</a:t>
            </a:r>
            <a:r>
              <a:rPr lang="en-US" baseline="0" dirty="0" smtClean="0"/>
              <a:t>, </a:t>
            </a:r>
            <a:r>
              <a:rPr lang="en-US" baseline="0" dirty="0" err="1" smtClean="0"/>
              <a:t>uma</a:t>
            </a:r>
            <a:r>
              <a:rPr lang="en-US" baseline="0" dirty="0" smtClean="0"/>
              <a:t> </a:t>
            </a:r>
            <a:r>
              <a:rPr lang="en-US" baseline="0" dirty="0" err="1" smtClean="0"/>
              <a:t>caixa</a:t>
            </a:r>
            <a:r>
              <a:rPr lang="en-US" baseline="0" dirty="0" smtClean="0"/>
              <a:t> </a:t>
            </a:r>
            <a:r>
              <a:rPr lang="en-US" baseline="0" dirty="0" err="1" smtClean="0"/>
              <a:t>na</a:t>
            </a:r>
            <a:r>
              <a:rPr lang="en-US" baseline="0" dirty="0" smtClean="0"/>
              <a:t> cantina, e que </a:t>
            </a:r>
            <a:r>
              <a:rPr lang="en-US" baseline="0" dirty="0" err="1" smtClean="0"/>
              <a:t>permite</a:t>
            </a:r>
            <a:r>
              <a:rPr lang="en-US" baseline="0" dirty="0" smtClean="0"/>
              <a:t>:</a:t>
            </a:r>
          </a:p>
          <a:p>
            <a:pPr marL="628650" lvl="1" indent="-171450">
              <a:buFontTx/>
              <a:buChar char="-"/>
            </a:pPr>
            <a:r>
              <a:rPr lang="en-US" baseline="0" dirty="0" err="1" smtClean="0"/>
              <a:t>Recarregar</a:t>
            </a:r>
            <a:r>
              <a:rPr lang="en-US" baseline="0" dirty="0" smtClean="0"/>
              <a:t> o </a:t>
            </a:r>
            <a:r>
              <a:rPr lang="en-US" baseline="0" dirty="0" err="1" smtClean="0"/>
              <a:t>cartão</a:t>
            </a:r>
            <a:r>
              <a:rPr lang="en-US" baseline="0" dirty="0" smtClean="0"/>
              <a:t>/</a:t>
            </a:r>
            <a:r>
              <a:rPr lang="en-US" baseline="0" dirty="0" err="1" smtClean="0"/>
              <a:t>conta</a:t>
            </a:r>
            <a:r>
              <a:rPr lang="en-US" baseline="0" dirty="0" smtClean="0"/>
              <a:t> de um </a:t>
            </a:r>
            <a:r>
              <a:rPr lang="en-US" baseline="0" dirty="0" err="1" smtClean="0"/>
              <a:t>utente</a:t>
            </a:r>
            <a:endParaRPr lang="en-US" baseline="0" dirty="0" smtClean="0"/>
          </a:p>
          <a:p>
            <a:pPr marL="628650" lvl="1" indent="-171450">
              <a:buFontTx/>
              <a:buChar char="-"/>
            </a:pPr>
            <a:r>
              <a:rPr lang="en-US" baseline="0" dirty="0" err="1" smtClean="0"/>
              <a:t>Servir</a:t>
            </a:r>
            <a:r>
              <a:rPr lang="en-US" baseline="0" dirty="0" smtClean="0"/>
              <a:t> </a:t>
            </a:r>
            <a:r>
              <a:rPr lang="en-US" baseline="0" dirty="0" err="1" smtClean="0"/>
              <a:t>uma</a:t>
            </a:r>
            <a:r>
              <a:rPr lang="en-US" baseline="0" dirty="0" smtClean="0"/>
              <a:t> </a:t>
            </a:r>
            <a:r>
              <a:rPr lang="en-US" baseline="0" dirty="0" err="1" smtClean="0"/>
              <a:t>refeição</a:t>
            </a:r>
            <a:r>
              <a:rPr lang="en-US" baseline="0" dirty="0" smtClean="0"/>
              <a:t> (</a:t>
            </a:r>
            <a:r>
              <a:rPr lang="en-US" baseline="0" dirty="0" err="1" smtClean="0"/>
              <a:t>previamente</a:t>
            </a:r>
            <a:r>
              <a:rPr lang="en-US" baseline="0" dirty="0" smtClean="0"/>
              <a:t> </a:t>
            </a:r>
            <a:r>
              <a:rPr lang="en-US" baseline="0" dirty="0" err="1" smtClean="0"/>
              <a:t>reservada</a:t>
            </a:r>
            <a:r>
              <a:rPr lang="en-US" baseline="0" dirty="0" smtClean="0"/>
              <a:t>)</a:t>
            </a:r>
            <a:endParaRPr lang="en-US" dirty="0" smtClean="0"/>
          </a:p>
          <a:p>
            <a:pPr marL="0" indent="0">
              <a:buFontTx/>
              <a:buNone/>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 </a:t>
            </a:r>
            <a:r>
              <a:rPr lang="en-US" dirty="0" err="1" smtClean="0"/>
              <a:t>componente</a:t>
            </a:r>
            <a:r>
              <a:rPr lang="en-US" dirty="0" smtClean="0"/>
              <a:t> </a:t>
            </a:r>
            <a:r>
              <a:rPr lang="en-GB" b="1" dirty="0" smtClean="0"/>
              <a:t>Bootstrap</a:t>
            </a:r>
            <a:r>
              <a:rPr lang="en-GB" dirty="0" smtClean="0"/>
              <a:t> </a:t>
            </a:r>
            <a:r>
              <a:rPr lang="en-GB" sz="1200" i="1" dirty="0" err="1" smtClean="0">
                <a:solidFill>
                  <a:srgbClr val="C00000"/>
                </a:solidFill>
              </a:rPr>
              <a:t>ecafeteria.app.</a:t>
            </a:r>
            <a:r>
              <a:rPr lang="en-GB" sz="1200" b="1" i="1" dirty="0" err="1" smtClean="0">
                <a:solidFill>
                  <a:srgbClr val="C00000"/>
                </a:solidFill>
              </a:rPr>
              <a:t>bootstrap</a:t>
            </a:r>
            <a:endParaRPr lang="en-GB" sz="1200" b="0" i="0" baseline="0" dirty="0" smtClean="0">
              <a:solidFill>
                <a:srgbClr val="C00000"/>
              </a:solidFill>
            </a:endParaRPr>
          </a:p>
          <a:p>
            <a:pPr lvl="1"/>
            <a:r>
              <a:rPr lang="en-GB" sz="1200" b="0" i="0" dirty="0" err="1" smtClean="0">
                <a:solidFill>
                  <a:srgbClr val="C00000"/>
                </a:solidFill>
              </a:rPr>
              <a:t>Permite</a:t>
            </a:r>
            <a:r>
              <a:rPr lang="en-GB" sz="1200" b="0" i="0" dirty="0" smtClean="0">
                <a:solidFill>
                  <a:srgbClr val="C00000"/>
                </a:solidFill>
              </a:rPr>
              <a:t> </a:t>
            </a:r>
            <a:r>
              <a:rPr lang="en-GB" sz="1200" b="0" i="0" dirty="0" err="1" smtClean="0">
                <a:solidFill>
                  <a:srgbClr val="C00000"/>
                </a:solidFill>
              </a:rPr>
              <a:t>reinicializar</a:t>
            </a:r>
            <a:r>
              <a:rPr lang="en-GB" sz="1200" b="0" i="0" dirty="0" smtClean="0">
                <a:solidFill>
                  <a:srgbClr val="C00000"/>
                </a:solidFill>
              </a:rPr>
              <a:t> </a:t>
            </a:r>
            <a:r>
              <a:rPr lang="en-GB" sz="1200" b="0" i="0" dirty="0" err="1" smtClean="0">
                <a:solidFill>
                  <a:srgbClr val="C00000"/>
                </a:solidFill>
              </a:rPr>
              <a:t>os</a:t>
            </a:r>
            <a:r>
              <a:rPr lang="en-GB" sz="1200" b="0" i="0" dirty="0" smtClean="0">
                <a:solidFill>
                  <a:srgbClr val="C00000"/>
                </a:solidFill>
              </a:rPr>
              <a:t> </a:t>
            </a:r>
            <a:r>
              <a:rPr lang="en-GB" sz="1200" b="0" i="0" dirty="0" err="1" smtClean="0">
                <a:solidFill>
                  <a:srgbClr val="C00000"/>
                </a:solidFill>
              </a:rPr>
              <a:t>repositórios</a:t>
            </a:r>
            <a:r>
              <a:rPr lang="en-GB" sz="1200" b="0" i="0" dirty="0" smtClean="0">
                <a:solidFill>
                  <a:srgbClr val="C00000"/>
                </a:solidFill>
              </a:rPr>
              <a:t> com </a:t>
            </a:r>
            <a:r>
              <a:rPr lang="en-GB" sz="1200" b="0" i="0" dirty="0" err="1" smtClean="0">
                <a:solidFill>
                  <a:srgbClr val="C00000"/>
                </a:solidFill>
              </a:rPr>
              <a:t>os</a:t>
            </a:r>
            <a:r>
              <a:rPr lang="en-GB" sz="1200" b="0" i="0" dirty="0" smtClean="0">
                <a:solidFill>
                  <a:srgbClr val="C00000"/>
                </a:solidFill>
              </a:rPr>
              <a:t> dados</a:t>
            </a:r>
            <a:r>
              <a:rPr lang="en-GB" sz="1200" b="0" i="0" baseline="0" dirty="0" smtClean="0">
                <a:solidFill>
                  <a:srgbClr val="C00000"/>
                </a:solidFill>
              </a:rPr>
              <a:t> </a:t>
            </a:r>
            <a:r>
              <a:rPr lang="en-GB" sz="1200" b="0" i="0" baseline="0" dirty="0" err="1" smtClean="0">
                <a:solidFill>
                  <a:srgbClr val="C00000"/>
                </a:solidFill>
              </a:rPr>
              <a:t>necessários</a:t>
            </a:r>
            <a:r>
              <a:rPr lang="en-GB" sz="1200" b="0" i="0" baseline="0" dirty="0" smtClean="0">
                <a:solidFill>
                  <a:srgbClr val="C00000"/>
                </a:solidFill>
              </a:rPr>
              <a:t> para </a:t>
            </a:r>
            <a:r>
              <a:rPr lang="en-GB" sz="1200" b="0" i="0" baseline="0" dirty="0" err="1" smtClean="0">
                <a:solidFill>
                  <a:srgbClr val="C00000"/>
                </a:solidFill>
              </a:rPr>
              <a:t>executar</a:t>
            </a:r>
            <a:r>
              <a:rPr lang="en-GB" sz="1200" b="0" i="0" baseline="0" dirty="0" smtClean="0">
                <a:solidFill>
                  <a:srgbClr val="C00000"/>
                </a:solidFill>
              </a:rPr>
              <a:t> as </a:t>
            </a:r>
            <a:r>
              <a:rPr lang="en-GB" sz="1200" b="0" i="0" baseline="0" dirty="0" err="1" smtClean="0">
                <a:solidFill>
                  <a:srgbClr val="C00000"/>
                </a:solidFill>
              </a:rPr>
              <a:t>aplicações</a:t>
            </a:r>
            <a:r>
              <a:rPr lang="en-GB" sz="1200" b="0" i="0" baseline="0" dirty="0" smtClean="0">
                <a:solidFill>
                  <a:srgbClr val="C00000"/>
                </a:solidFill>
              </a:rPr>
              <a:t> e </a:t>
            </a:r>
            <a:r>
              <a:rPr lang="en-GB" sz="1200" b="0" i="0" baseline="0" dirty="0" err="1" smtClean="0">
                <a:solidFill>
                  <a:srgbClr val="C00000"/>
                </a:solidFill>
              </a:rPr>
              <a:t>realizar</a:t>
            </a:r>
            <a:r>
              <a:rPr lang="en-GB" sz="1200" b="0" i="0" baseline="0" dirty="0" smtClean="0">
                <a:solidFill>
                  <a:srgbClr val="C00000"/>
                </a:solidFill>
              </a:rPr>
              <a:t> </a:t>
            </a:r>
            <a:r>
              <a:rPr lang="en-GB" sz="1200" b="0" i="0" baseline="0" dirty="0" err="1" smtClean="0">
                <a:solidFill>
                  <a:srgbClr val="C00000"/>
                </a:solidFill>
              </a:rPr>
              <a:t>alguns</a:t>
            </a:r>
            <a:r>
              <a:rPr lang="en-GB" sz="1200" b="0" i="0" baseline="0" dirty="0" smtClean="0">
                <a:solidFill>
                  <a:srgbClr val="C00000"/>
                </a:solidFill>
              </a:rPr>
              <a:t> </a:t>
            </a:r>
            <a:r>
              <a:rPr lang="en-GB" sz="1200" b="0" i="0" baseline="0" dirty="0" err="1" smtClean="0">
                <a:solidFill>
                  <a:srgbClr val="C00000"/>
                </a:solidFill>
              </a:rPr>
              <a:t>casos</a:t>
            </a:r>
            <a:r>
              <a:rPr lang="en-GB" sz="1200" b="0" i="0" baseline="0" dirty="0" smtClean="0">
                <a:solidFill>
                  <a:srgbClr val="C00000"/>
                </a:solidFill>
              </a:rPr>
              <a:t> de </a:t>
            </a:r>
            <a:r>
              <a:rPr lang="en-GB" sz="1200" b="0" i="0" baseline="0" dirty="0" err="1" smtClean="0">
                <a:solidFill>
                  <a:srgbClr val="C00000"/>
                </a:solidFill>
              </a:rPr>
              <a:t>uso</a:t>
            </a:r>
            <a:r>
              <a:rPr lang="en-GB" sz="1200" b="0" i="0" baseline="0" dirty="0" smtClean="0">
                <a:solidFill>
                  <a:srgbClr val="C00000"/>
                </a:solidFill>
              </a:rPr>
              <a:t>. </a:t>
            </a:r>
            <a:r>
              <a:rPr lang="en-GB" sz="1200" b="0" i="0" baseline="0" dirty="0" err="1" smtClean="0">
                <a:solidFill>
                  <a:srgbClr val="C00000"/>
                </a:solidFill>
              </a:rPr>
              <a:t>Em</a:t>
            </a:r>
            <a:r>
              <a:rPr lang="en-GB" sz="1200" b="0" i="0" baseline="0" dirty="0" smtClean="0">
                <a:solidFill>
                  <a:srgbClr val="C00000"/>
                </a:solidFill>
              </a:rPr>
              <a:t> particular, </a:t>
            </a:r>
            <a:r>
              <a:rPr lang="en-GB" sz="1200" b="0" i="0" baseline="0" dirty="0" err="1" smtClean="0">
                <a:solidFill>
                  <a:srgbClr val="C00000"/>
                </a:solidFill>
              </a:rPr>
              <a:t>na</a:t>
            </a:r>
            <a:r>
              <a:rPr lang="en-GB" sz="1200" b="0" i="0" baseline="0" dirty="0" smtClean="0">
                <a:solidFill>
                  <a:srgbClr val="C00000"/>
                </a:solidFill>
              </a:rPr>
              <a:t> </a:t>
            </a:r>
            <a:r>
              <a:rPr lang="en-GB" sz="1200" b="0" i="0" baseline="0" dirty="0" err="1" smtClean="0">
                <a:solidFill>
                  <a:srgbClr val="C00000"/>
                </a:solidFill>
              </a:rPr>
              <a:t>versão</a:t>
            </a:r>
            <a:r>
              <a:rPr lang="en-GB" sz="1200" b="0" i="0" baseline="0" dirty="0" smtClean="0">
                <a:solidFill>
                  <a:srgbClr val="C00000"/>
                </a:solidFill>
              </a:rPr>
              <a:t> </a:t>
            </a:r>
            <a:r>
              <a:rPr lang="en-GB" sz="1200" b="0" i="0" baseline="0" dirty="0" err="1" smtClean="0">
                <a:solidFill>
                  <a:srgbClr val="C00000"/>
                </a:solidFill>
              </a:rPr>
              <a:t>corrente</a:t>
            </a:r>
            <a:r>
              <a:rPr lang="en-GB" sz="1200" b="0" i="0" baseline="0" dirty="0" smtClean="0">
                <a:solidFill>
                  <a:srgbClr val="C00000"/>
                </a:solidFill>
              </a:rPr>
              <a:t>, o bootstrap </a:t>
            </a:r>
            <a:r>
              <a:rPr lang="en-GB" sz="1200" b="0" i="0" baseline="0" dirty="0" err="1" smtClean="0">
                <a:solidFill>
                  <a:srgbClr val="C00000"/>
                </a:solidFill>
              </a:rPr>
              <a:t>insere</a:t>
            </a:r>
            <a:r>
              <a:rPr lang="en-GB" sz="1200" b="0" i="0" baseline="0" dirty="0" smtClean="0">
                <a:solidFill>
                  <a:srgbClr val="C00000"/>
                </a:solidFill>
              </a:rPr>
              <a:t> dados de:</a:t>
            </a:r>
            <a:endParaRPr lang="en-US" baseline="0" dirty="0" smtClean="0"/>
          </a:p>
          <a:p>
            <a:pPr marL="628650" lvl="1" indent="-171450">
              <a:buFontTx/>
              <a:buChar char="-"/>
            </a:pPr>
            <a:r>
              <a:rPr lang="en-US" baseline="0" dirty="0" err="1" smtClean="0"/>
              <a:t>Utilizadores</a:t>
            </a:r>
            <a:endParaRPr lang="en-US" baseline="0" dirty="0" smtClean="0"/>
          </a:p>
          <a:p>
            <a:pPr marL="628650" lvl="1" indent="-171450">
              <a:buFontTx/>
              <a:buChar char="-"/>
            </a:pPr>
            <a:r>
              <a:rPr lang="en-US" baseline="0" dirty="0" err="1" smtClean="0"/>
              <a:t>Tipos</a:t>
            </a:r>
            <a:r>
              <a:rPr lang="en-US" baseline="0" dirty="0" smtClean="0"/>
              <a:t> de </a:t>
            </a:r>
            <a:r>
              <a:rPr lang="en-US" baseline="0" dirty="0" err="1" smtClean="0"/>
              <a:t>prato</a:t>
            </a:r>
            <a:r>
              <a:rPr lang="en-US" baseline="0" dirty="0" smtClean="0"/>
              <a:t>, </a:t>
            </a:r>
            <a:r>
              <a:rPr lang="en-US" baseline="0" dirty="0" err="1" smtClean="0"/>
              <a:t>alergénios</a:t>
            </a:r>
            <a:r>
              <a:rPr lang="en-US" baseline="0" dirty="0" smtClean="0"/>
              <a:t>, </a:t>
            </a:r>
            <a:r>
              <a:rPr lang="en-US" baseline="0" dirty="0" err="1" smtClean="0"/>
              <a:t>pratos</a:t>
            </a:r>
            <a:r>
              <a:rPr lang="en-US" baseline="0" dirty="0" smtClean="0"/>
              <a:t> e </a:t>
            </a:r>
            <a:r>
              <a:rPr lang="en-US" baseline="0" dirty="0" err="1" smtClean="0"/>
              <a:t>tipos</a:t>
            </a:r>
            <a:r>
              <a:rPr lang="en-US" baseline="0" dirty="0" smtClean="0"/>
              <a:t> de </a:t>
            </a:r>
            <a:r>
              <a:rPr lang="en-US" baseline="0" dirty="0" err="1" smtClean="0"/>
              <a:t>refeição</a:t>
            </a:r>
            <a:endParaRPr lang="en-US" baseline="0" dirty="0" smtClean="0"/>
          </a:p>
          <a:p>
            <a:pPr marL="0" indent="0">
              <a:buFontTx/>
              <a:buNone/>
            </a:pPr>
            <a:endParaRPr lang="en-US" dirty="0" smtClean="0"/>
          </a:p>
          <a:p>
            <a:pPr marL="0" indent="0">
              <a:buFontTx/>
              <a:buNone/>
            </a:pP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13</a:t>
            </a:fld>
            <a:endParaRPr lang="pt-PT"/>
          </a:p>
        </p:txBody>
      </p:sp>
    </p:spTree>
    <p:extLst>
      <p:ext uri="{BB962C8B-B14F-4D97-AF65-F5344CB8AC3E}">
        <p14:creationId xmlns:p14="http://schemas.microsoft.com/office/powerpoint/2010/main" val="4072211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buFontTx/>
              <a:buNone/>
            </a:pPr>
            <a:r>
              <a:rPr lang="en-GB" dirty="0" smtClean="0"/>
              <a:t>O Bootstrap serve </a:t>
            </a:r>
            <a:r>
              <a:rPr lang="en-GB" dirty="0" err="1" smtClean="0"/>
              <a:t>apenas</a:t>
            </a:r>
            <a:r>
              <a:rPr lang="en-GB" dirty="0" smtClean="0"/>
              <a:t> para </a:t>
            </a:r>
            <a:r>
              <a:rPr lang="en-GB" dirty="0" err="1" smtClean="0"/>
              <a:t>garantir</a:t>
            </a:r>
            <a:r>
              <a:rPr lang="en-GB" dirty="0" smtClean="0"/>
              <a:t> que </a:t>
            </a:r>
            <a:r>
              <a:rPr lang="en-GB" dirty="0" err="1" smtClean="0"/>
              <a:t>há</a:t>
            </a:r>
            <a:r>
              <a:rPr lang="en-GB" dirty="0" smtClean="0"/>
              <a:t> dados de teste e </a:t>
            </a:r>
            <a:r>
              <a:rPr lang="en-GB" dirty="0" err="1" smtClean="0"/>
              <a:t>não</a:t>
            </a:r>
            <a:r>
              <a:rPr lang="en-GB" dirty="0" smtClean="0"/>
              <a:t> </a:t>
            </a:r>
            <a:r>
              <a:rPr lang="en-GB" dirty="0" err="1" smtClean="0"/>
              <a:t>termos</a:t>
            </a:r>
            <a:r>
              <a:rPr lang="en-GB" dirty="0" smtClean="0"/>
              <a:t> que </a:t>
            </a:r>
            <a:r>
              <a:rPr lang="en-GB" dirty="0" err="1" smtClean="0"/>
              <a:t>os</a:t>
            </a:r>
            <a:r>
              <a:rPr lang="en-GB" dirty="0" smtClean="0"/>
              <a:t> </a:t>
            </a:r>
            <a:r>
              <a:rPr lang="en-GB" dirty="0" err="1" smtClean="0"/>
              <a:t>introduzir</a:t>
            </a:r>
            <a:r>
              <a:rPr lang="en-GB" dirty="0" smtClean="0"/>
              <a:t> de </a:t>
            </a:r>
            <a:r>
              <a:rPr lang="en-GB" dirty="0" err="1" smtClean="0"/>
              <a:t>cada</a:t>
            </a:r>
            <a:r>
              <a:rPr lang="en-GB" dirty="0" smtClean="0"/>
              <a:t> </a:t>
            </a:r>
            <a:r>
              <a:rPr lang="en-GB" dirty="0" err="1" smtClean="0"/>
              <a:t>vez</a:t>
            </a:r>
            <a:r>
              <a:rPr lang="en-GB" dirty="0" smtClean="0"/>
              <a:t> que </a:t>
            </a:r>
            <a:r>
              <a:rPr lang="en-GB" dirty="0" err="1" smtClean="0"/>
              <a:t>iniciamos</a:t>
            </a:r>
            <a:r>
              <a:rPr lang="en-GB" dirty="0" smtClean="0"/>
              <a:t> a base de dados. </a:t>
            </a:r>
            <a:r>
              <a:rPr lang="en-GB" dirty="0" err="1" smtClean="0"/>
              <a:t>Podemos</a:t>
            </a:r>
            <a:r>
              <a:rPr lang="en-GB" dirty="0" smtClean="0"/>
              <a:t> </a:t>
            </a:r>
            <a:r>
              <a:rPr lang="en-GB" dirty="0" err="1" smtClean="0"/>
              <a:t>aqui</a:t>
            </a:r>
            <a:r>
              <a:rPr lang="en-GB" dirty="0" smtClean="0"/>
              <a:t> </a:t>
            </a:r>
            <a:r>
              <a:rPr lang="en-GB" dirty="0" err="1" smtClean="0"/>
              <a:t>ver</a:t>
            </a:r>
            <a:r>
              <a:rPr lang="en-GB" dirty="0" smtClean="0"/>
              <a:t> o </a:t>
            </a:r>
            <a:r>
              <a:rPr lang="en-GB" dirty="0" err="1" smtClean="0"/>
              <a:t>exemplo</a:t>
            </a:r>
            <a:r>
              <a:rPr lang="en-GB" dirty="0" smtClean="0"/>
              <a:t> do bootstrap de </a:t>
            </a:r>
            <a:r>
              <a:rPr lang="en-GB" dirty="0" err="1" smtClean="0"/>
              <a:t>utilizadores</a:t>
            </a:r>
            <a:r>
              <a:rPr lang="en-GB" dirty="0" smtClean="0"/>
              <a:t>.</a:t>
            </a:r>
            <a:endParaRPr lang="en-GB" baseline="0" dirty="0" smtClean="0"/>
          </a:p>
          <a:p>
            <a:pPr marL="457200" lvl="1" indent="0">
              <a:buFontTx/>
              <a:buNone/>
            </a:pPr>
            <a:endParaRPr lang="en-GB" baseline="0" dirty="0" smtClean="0"/>
          </a:p>
          <a:p>
            <a:pPr marL="457200" lvl="1" indent="0">
              <a:buFontTx/>
              <a:buNone/>
            </a:pPr>
            <a:r>
              <a:rPr lang="en-GB" dirty="0" err="1" smtClean="0"/>
              <a:t>Poderia</a:t>
            </a:r>
            <a:r>
              <a:rPr lang="en-GB" dirty="0" smtClean="0"/>
              <a:t>/</a:t>
            </a:r>
            <a:r>
              <a:rPr lang="en-GB" dirty="0" err="1" smtClean="0"/>
              <a:t>deveria</a:t>
            </a:r>
            <a:r>
              <a:rPr lang="en-GB" dirty="0" smtClean="0"/>
              <a:t> </a:t>
            </a:r>
            <a:r>
              <a:rPr lang="en-GB" dirty="0" err="1" smtClean="0"/>
              <a:t>ser</a:t>
            </a:r>
            <a:r>
              <a:rPr lang="en-GB" dirty="0" smtClean="0"/>
              <a:t> </a:t>
            </a:r>
            <a:r>
              <a:rPr lang="en-GB" dirty="0" err="1" smtClean="0"/>
              <a:t>feito</a:t>
            </a:r>
            <a:r>
              <a:rPr lang="en-GB" dirty="0" smtClean="0"/>
              <a:t> com um script de </a:t>
            </a:r>
            <a:r>
              <a:rPr lang="en-GB" dirty="0" err="1" smtClean="0"/>
              <a:t>inserção</a:t>
            </a:r>
            <a:r>
              <a:rPr lang="en-GB" dirty="0" smtClean="0"/>
              <a:t> de dados no build e </a:t>
            </a:r>
            <a:r>
              <a:rPr lang="en-GB" dirty="0" err="1" smtClean="0"/>
              <a:t>não</a:t>
            </a:r>
            <a:r>
              <a:rPr lang="en-GB" dirty="0" smtClean="0"/>
              <a:t> </a:t>
            </a:r>
            <a:r>
              <a:rPr lang="en-GB" dirty="0" err="1" smtClean="0"/>
              <a:t>em</a:t>
            </a:r>
            <a:r>
              <a:rPr lang="en-GB" dirty="0" smtClean="0"/>
              <a:t> runtime.</a:t>
            </a:r>
          </a:p>
          <a:p>
            <a:pPr marL="457200" lvl="1" indent="0">
              <a:buFontTx/>
              <a:buNone/>
            </a:pPr>
            <a:endParaRPr lang="en-US" dirty="0" smtClean="0"/>
          </a:p>
        </p:txBody>
      </p:sp>
      <p:sp>
        <p:nvSpPr>
          <p:cNvPr id="4" name="Slide Number Placeholder 3"/>
          <p:cNvSpPr>
            <a:spLocks noGrp="1"/>
          </p:cNvSpPr>
          <p:nvPr>
            <p:ph type="sldNum" sz="quarter" idx="10"/>
          </p:nvPr>
        </p:nvSpPr>
        <p:spPr/>
        <p:txBody>
          <a:bodyPr/>
          <a:lstStyle/>
          <a:p>
            <a:fld id="{54F76911-F589-44E9-8155-61F0472246BF}" type="slidenum">
              <a:rPr lang="pt-PT" smtClean="0"/>
              <a:pPr/>
              <a:t>14</a:t>
            </a:fld>
            <a:endParaRPr lang="pt-PT"/>
          </a:p>
        </p:txBody>
      </p:sp>
    </p:spTree>
    <p:extLst>
      <p:ext uri="{BB962C8B-B14F-4D97-AF65-F5344CB8AC3E}">
        <p14:creationId xmlns:p14="http://schemas.microsoft.com/office/powerpoint/2010/main" val="2771360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 bootstrap é um </a:t>
            </a:r>
            <a:r>
              <a:rPr lang="en-US" dirty="0" err="1" smtClean="0"/>
              <a:t>componente</a:t>
            </a:r>
            <a:r>
              <a:rPr lang="en-US" dirty="0" smtClean="0"/>
              <a:t> para </a:t>
            </a:r>
            <a:r>
              <a:rPr lang="en-US" dirty="0" err="1" smtClean="0"/>
              <a:t>inicialização</a:t>
            </a:r>
            <a:r>
              <a:rPr lang="en-US" dirty="0" smtClean="0"/>
              <a:t> dos </a:t>
            </a:r>
            <a:r>
              <a:rPr lang="en-US" dirty="0" err="1" smtClean="0"/>
              <a:t>repositórios</a:t>
            </a:r>
            <a:r>
              <a:rPr lang="en-US" dirty="0" smtClean="0"/>
              <a:t>,</a:t>
            </a:r>
            <a:r>
              <a:rPr lang="en-US" baseline="0" dirty="0" smtClean="0"/>
              <a:t> </a:t>
            </a:r>
            <a:r>
              <a:rPr lang="en-US" dirty="0" err="1" smtClean="0"/>
              <a:t>independente</a:t>
            </a:r>
            <a:r>
              <a:rPr lang="en-US" dirty="0" smtClean="0"/>
              <a:t> das </a:t>
            </a:r>
            <a:r>
              <a:rPr lang="en-US" dirty="0" err="1" smtClean="0"/>
              <a:t>aplicações</a:t>
            </a:r>
            <a:r>
              <a:rPr lang="en-US" dirty="0" smtClean="0"/>
              <a:t>.</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15</a:t>
            </a:fld>
            <a:endParaRPr lang="pt-PT"/>
          </a:p>
        </p:txBody>
      </p:sp>
    </p:spTree>
    <p:extLst>
      <p:ext uri="{BB962C8B-B14F-4D97-AF65-F5344CB8AC3E}">
        <p14:creationId xmlns:p14="http://schemas.microsoft.com/office/powerpoint/2010/main" val="22753252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0" i="0" dirty="0" smtClean="0">
                <a:solidFill>
                  <a:srgbClr val="C00000"/>
                </a:solidFill>
              </a:rPr>
              <a:t>Para </a:t>
            </a:r>
            <a:r>
              <a:rPr lang="en-GB" b="0" i="0" dirty="0" err="1" smtClean="0">
                <a:solidFill>
                  <a:srgbClr val="C00000"/>
                </a:solidFill>
              </a:rPr>
              <a:t>além</a:t>
            </a:r>
            <a:r>
              <a:rPr lang="en-GB" b="0" i="0" dirty="0" smtClean="0">
                <a:solidFill>
                  <a:srgbClr val="C00000"/>
                </a:solidFill>
              </a:rPr>
              <a:t> </a:t>
            </a:r>
            <a:r>
              <a:rPr lang="en-GB" b="0" i="0" dirty="0" err="1" smtClean="0">
                <a:solidFill>
                  <a:srgbClr val="C00000"/>
                </a:solidFill>
              </a:rPr>
              <a:t>destes</a:t>
            </a:r>
            <a:r>
              <a:rPr lang="en-GB" b="0" i="0" dirty="0" smtClean="0">
                <a:solidFill>
                  <a:srgbClr val="C00000"/>
                </a:solidFill>
              </a:rPr>
              <a:t> </a:t>
            </a:r>
            <a:r>
              <a:rPr lang="en-GB" b="0" i="0" dirty="0" err="1" smtClean="0">
                <a:solidFill>
                  <a:srgbClr val="C00000"/>
                </a:solidFill>
              </a:rPr>
              <a:t>quatro</a:t>
            </a:r>
            <a:r>
              <a:rPr lang="en-GB" b="0" i="0" dirty="0" smtClean="0">
                <a:solidFill>
                  <a:srgbClr val="C00000"/>
                </a:solidFill>
              </a:rPr>
              <a:t> </a:t>
            </a:r>
            <a:r>
              <a:rPr lang="en-GB" b="0" i="0" dirty="0" err="1" smtClean="0">
                <a:solidFill>
                  <a:srgbClr val="C00000"/>
                </a:solidFill>
              </a:rPr>
              <a:t>executáveis</a:t>
            </a:r>
            <a:r>
              <a:rPr lang="en-GB" b="0" i="0" dirty="0" smtClean="0">
                <a:solidFill>
                  <a:srgbClr val="C00000"/>
                </a:solidFill>
              </a:rPr>
              <a:t>, o </a:t>
            </a:r>
            <a:r>
              <a:rPr lang="en-GB" b="0" i="0" dirty="0" err="1" smtClean="0">
                <a:solidFill>
                  <a:srgbClr val="C00000"/>
                </a:solidFill>
              </a:rPr>
              <a:t>projeto</a:t>
            </a:r>
            <a:r>
              <a:rPr lang="en-GB" b="0" i="0" dirty="0" smtClean="0">
                <a:solidFill>
                  <a:srgbClr val="C00000"/>
                </a:solidFill>
              </a:rPr>
              <a:t> </a:t>
            </a:r>
            <a:r>
              <a:rPr lang="en-GB" b="0" i="0" dirty="0" err="1" smtClean="0">
                <a:solidFill>
                  <a:srgbClr val="C00000"/>
                </a:solidFill>
              </a:rPr>
              <a:t>eCafeteria</a:t>
            </a:r>
            <a:r>
              <a:rPr lang="en-GB" b="0" i="0" dirty="0" smtClean="0">
                <a:solidFill>
                  <a:srgbClr val="C00000"/>
                </a:solidFill>
              </a:rPr>
              <a:t> é </a:t>
            </a:r>
            <a:r>
              <a:rPr lang="en-GB" b="0" i="0" dirty="0" err="1" smtClean="0">
                <a:solidFill>
                  <a:srgbClr val="C00000"/>
                </a:solidFill>
              </a:rPr>
              <a:t>composto</a:t>
            </a:r>
            <a:r>
              <a:rPr lang="en-GB" b="0" i="0" dirty="0" smtClean="0">
                <a:solidFill>
                  <a:srgbClr val="C00000"/>
                </a:solidFill>
              </a:rPr>
              <a:t> </a:t>
            </a:r>
            <a:r>
              <a:rPr lang="en-GB" b="0" i="0" dirty="0" err="1" smtClean="0">
                <a:solidFill>
                  <a:srgbClr val="C00000"/>
                </a:solidFill>
              </a:rPr>
              <a:t>por</a:t>
            </a:r>
            <a:r>
              <a:rPr lang="en-GB" b="0" i="0" dirty="0" smtClean="0">
                <a:solidFill>
                  <a:srgbClr val="C00000"/>
                </a:solidFill>
              </a:rPr>
              <a:t> </a:t>
            </a:r>
            <a:r>
              <a:rPr lang="en-GB" b="0" i="0" dirty="0" err="1" smtClean="0">
                <a:solidFill>
                  <a:srgbClr val="C00000"/>
                </a:solidFill>
              </a:rPr>
              <a:t>mais</a:t>
            </a:r>
            <a:r>
              <a:rPr lang="en-GB" b="0" i="0" dirty="0" smtClean="0">
                <a:solidFill>
                  <a:srgbClr val="C00000"/>
                </a:solidFill>
              </a:rPr>
              <a:t> quarto </a:t>
            </a:r>
            <a:r>
              <a:rPr lang="en-GB" b="0" i="0" dirty="0" err="1" smtClean="0">
                <a:solidFill>
                  <a:srgbClr val="C00000"/>
                </a:solidFill>
              </a:rPr>
              <a:t>componentes</a:t>
            </a:r>
            <a:r>
              <a:rPr lang="en-GB" b="0" i="0" dirty="0" smtClean="0">
                <a:solidFill>
                  <a:srgbClr val="C00000"/>
                </a:solidFill>
              </a:rPr>
              <a:t>. </a:t>
            </a:r>
          </a:p>
          <a:p>
            <a:endParaRPr lang="en-GB" dirty="0" smtClean="0"/>
          </a:p>
          <a:p>
            <a:endParaRPr lang="en-GB" dirty="0" smtClean="0"/>
          </a:p>
          <a:p>
            <a:r>
              <a:rPr lang="en-GB" dirty="0" smtClean="0"/>
              <a:t>O package </a:t>
            </a:r>
            <a:r>
              <a:rPr lang="en-GB" b="1" dirty="0" smtClean="0"/>
              <a:t>Common</a:t>
            </a:r>
            <a:r>
              <a:rPr lang="en-GB" b="0" dirty="0" smtClean="0"/>
              <a:t> </a:t>
            </a:r>
            <a:r>
              <a:rPr lang="en-US" b="0" dirty="0" smtClean="0"/>
              <a:t>(</a:t>
            </a:r>
            <a:r>
              <a:rPr lang="en-GB" sz="1200" b="0" i="1" dirty="0" err="1" smtClean="0">
                <a:solidFill>
                  <a:srgbClr val="C00000"/>
                </a:solidFill>
              </a:rPr>
              <a:t>ecafeteria.app.common.console</a:t>
            </a:r>
            <a:r>
              <a:rPr lang="en-GB" sz="1200" b="0" i="0" dirty="0" smtClean="0">
                <a:solidFill>
                  <a:srgbClr val="C00000"/>
                </a:solidFill>
              </a:rPr>
              <a:t>) </a:t>
            </a:r>
            <a:r>
              <a:rPr lang="en-GB" sz="1200" b="0" i="0" dirty="0" err="1" smtClean="0">
                <a:solidFill>
                  <a:srgbClr val="C00000"/>
                </a:solidFill>
              </a:rPr>
              <a:t>contém</a:t>
            </a:r>
            <a:r>
              <a:rPr lang="en-GB" sz="1200" b="0" i="0" dirty="0" smtClean="0">
                <a:solidFill>
                  <a:srgbClr val="C00000"/>
                </a:solidFill>
              </a:rPr>
              <a:t> as classes que</a:t>
            </a:r>
            <a:r>
              <a:rPr lang="en-GB" sz="1200" b="0" i="0" baseline="0" dirty="0" smtClean="0">
                <a:solidFill>
                  <a:srgbClr val="C00000"/>
                </a:solidFill>
              </a:rPr>
              <a:t> </a:t>
            </a:r>
            <a:r>
              <a:rPr lang="en-GB" sz="1200" b="0" i="0" baseline="0" dirty="0" err="1" smtClean="0">
                <a:solidFill>
                  <a:srgbClr val="C00000"/>
                </a:solidFill>
              </a:rPr>
              <a:t>implementam</a:t>
            </a:r>
            <a:r>
              <a:rPr lang="en-GB" sz="1200" b="0" i="0" baseline="0" dirty="0" smtClean="0">
                <a:solidFill>
                  <a:srgbClr val="C00000"/>
                </a:solidFill>
              </a:rPr>
              <a:t> a </a:t>
            </a:r>
            <a:r>
              <a:rPr lang="en-GB" dirty="0" smtClean="0"/>
              <a:t>parte </a:t>
            </a:r>
            <a:r>
              <a:rPr lang="en-GB" dirty="0" err="1" smtClean="0"/>
              <a:t>partilhada</a:t>
            </a:r>
            <a:r>
              <a:rPr lang="en-GB" dirty="0" smtClean="0"/>
              <a:t> da interface com o </a:t>
            </a:r>
            <a:r>
              <a:rPr lang="en-GB" dirty="0" err="1" smtClean="0"/>
              <a:t>utilizador</a:t>
            </a:r>
            <a:r>
              <a:rPr lang="en-GB" dirty="0" smtClean="0"/>
              <a:t>, </a:t>
            </a:r>
            <a:r>
              <a:rPr lang="en-GB" dirty="0" err="1" smtClean="0"/>
              <a:t>como</a:t>
            </a:r>
            <a:r>
              <a:rPr lang="en-GB" baseline="0" dirty="0" smtClean="0"/>
              <a:t> </a:t>
            </a:r>
            <a:r>
              <a:rPr lang="en-GB" baseline="0" dirty="0" err="1" smtClean="0"/>
              <a:t>por</a:t>
            </a:r>
            <a:r>
              <a:rPr lang="en-GB" baseline="0" dirty="0" smtClean="0"/>
              <a:t> </a:t>
            </a:r>
            <a:r>
              <a:rPr lang="en-GB" baseline="0" dirty="0" err="1" smtClean="0"/>
              <a:t>exemplo</a:t>
            </a:r>
            <a:r>
              <a:rPr lang="en-GB" baseline="0" dirty="0" smtClean="0"/>
              <a:t>, </a:t>
            </a:r>
            <a:r>
              <a:rPr lang="en-GB" dirty="0" smtClean="0"/>
              <a:t>o login</a:t>
            </a:r>
            <a:r>
              <a:rPr lang="en-GB" baseline="0" dirty="0" smtClean="0"/>
              <a:t> e a </a:t>
            </a:r>
            <a:r>
              <a:rPr lang="en-GB" baseline="0" dirty="0" err="1" smtClean="0"/>
              <a:t>alteração</a:t>
            </a:r>
            <a:r>
              <a:rPr lang="en-GB" baseline="0" dirty="0" smtClean="0"/>
              <a:t> da password.</a:t>
            </a:r>
            <a:endParaRPr lang="en-GB" dirty="0" smtClean="0"/>
          </a:p>
          <a:p>
            <a:endParaRPr lang="en-GB" sz="1200" b="0" i="0" dirty="0" smtClean="0">
              <a:solidFill>
                <a:srgbClr val="C00000"/>
              </a:solidFill>
            </a:endParaRPr>
          </a:p>
          <a:p>
            <a:r>
              <a:rPr lang="en-GB" dirty="0" smtClean="0"/>
              <a:t>No package </a:t>
            </a:r>
            <a:r>
              <a:rPr lang="en-GB" b="1" dirty="0" err="1" smtClean="0"/>
              <a:t>Bootstrapper</a:t>
            </a:r>
            <a:r>
              <a:rPr lang="en-GB" dirty="0" smtClean="0"/>
              <a:t> </a:t>
            </a:r>
            <a:r>
              <a:rPr lang="en-US" dirty="0" smtClean="0"/>
              <a:t>(</a:t>
            </a:r>
            <a:r>
              <a:rPr lang="en-GB" sz="1200" b="0" i="1" dirty="0" err="1" smtClean="0">
                <a:solidFill>
                  <a:srgbClr val="C00000"/>
                </a:solidFill>
              </a:rPr>
              <a:t>ecafeteria.bootstrapper</a:t>
            </a:r>
            <a:r>
              <a:rPr lang="en-GB" b="0" dirty="0" smtClean="0"/>
              <a:t>) </a:t>
            </a:r>
            <a:r>
              <a:rPr lang="en-GB" b="0" dirty="0" err="1" smtClean="0"/>
              <a:t>encontram</a:t>
            </a:r>
            <a:r>
              <a:rPr lang="en-GB" b="0" dirty="0" smtClean="0"/>
              <a:t>-se as classes que </a:t>
            </a:r>
            <a:r>
              <a:rPr lang="en-GB" b="0" dirty="0" err="1" smtClean="0"/>
              <a:t>carregam</a:t>
            </a:r>
            <a:r>
              <a:rPr lang="en-GB" b="0" dirty="0" smtClean="0"/>
              <a:t> </a:t>
            </a:r>
            <a:r>
              <a:rPr lang="en-GB" b="0" dirty="0" err="1" smtClean="0"/>
              <a:t>os</a:t>
            </a:r>
            <a:r>
              <a:rPr lang="en-GB" b="0" dirty="0" smtClean="0"/>
              <a:t> dados para </a:t>
            </a:r>
            <a:r>
              <a:rPr lang="en-GB" b="0" dirty="0" err="1" smtClean="0"/>
              <a:t>inicializar</a:t>
            </a:r>
            <a:r>
              <a:rPr lang="en-GB" b="0" dirty="0" smtClean="0"/>
              <a:t> </a:t>
            </a:r>
            <a:r>
              <a:rPr lang="en-GB" b="0" dirty="0" err="1" smtClean="0"/>
              <a:t>os</a:t>
            </a:r>
            <a:r>
              <a:rPr lang="en-GB" b="0" dirty="0" smtClean="0"/>
              <a:t> </a:t>
            </a:r>
            <a:r>
              <a:rPr lang="en-GB" b="0" dirty="0" err="1" smtClean="0"/>
              <a:t>repositórios</a:t>
            </a:r>
            <a:r>
              <a:rPr lang="en-GB" b="0" dirty="0" smtClean="0"/>
              <a:t>.</a:t>
            </a:r>
          </a:p>
          <a:p>
            <a:r>
              <a:rPr lang="en-GB" b="0" dirty="0" smtClean="0"/>
              <a:t> </a:t>
            </a:r>
          </a:p>
          <a:p>
            <a:r>
              <a:rPr lang="en-GB" b="0" dirty="0" smtClean="0"/>
              <a:t>O package </a:t>
            </a:r>
            <a:r>
              <a:rPr lang="en-GB" b="1" dirty="0" smtClean="0"/>
              <a:t>Core</a:t>
            </a:r>
            <a:r>
              <a:rPr lang="en-GB" b="0" dirty="0" smtClean="0"/>
              <a:t> (</a:t>
            </a:r>
            <a:r>
              <a:rPr lang="en-GB" sz="1200" b="0" i="1" dirty="0" err="1" smtClean="0">
                <a:solidFill>
                  <a:srgbClr val="C00000"/>
                </a:solidFill>
              </a:rPr>
              <a:t>ecafeteria.core</a:t>
            </a:r>
            <a:r>
              <a:rPr lang="en-GB" sz="1200" b="0" i="0" dirty="0" smtClean="0">
                <a:solidFill>
                  <a:srgbClr val="C00000"/>
                </a:solidFill>
              </a:rPr>
              <a:t>) </a:t>
            </a:r>
            <a:r>
              <a:rPr lang="en-GB" sz="1200" b="0" i="0" dirty="0" err="1" smtClean="0">
                <a:solidFill>
                  <a:srgbClr val="C00000"/>
                </a:solidFill>
              </a:rPr>
              <a:t>reúne</a:t>
            </a:r>
            <a:r>
              <a:rPr lang="en-GB" sz="1200" b="0" i="0" dirty="0" smtClean="0">
                <a:solidFill>
                  <a:srgbClr val="C00000"/>
                </a:solidFill>
              </a:rPr>
              <a:t> as classes que </a:t>
            </a:r>
            <a:r>
              <a:rPr lang="en-GB" sz="1200" b="0" i="0" dirty="0" err="1" smtClean="0">
                <a:solidFill>
                  <a:srgbClr val="C00000"/>
                </a:solidFill>
              </a:rPr>
              <a:t>implementam</a:t>
            </a:r>
            <a:r>
              <a:rPr lang="en-GB" sz="1200" b="0" i="0" baseline="0" dirty="0" smtClean="0">
                <a:solidFill>
                  <a:srgbClr val="C00000"/>
                </a:solidFill>
              </a:rPr>
              <a:t> </a:t>
            </a:r>
            <a:r>
              <a:rPr lang="en-GB" dirty="0" smtClean="0"/>
              <a:t>as </a:t>
            </a:r>
            <a:r>
              <a:rPr lang="en-GB" dirty="0" err="1" smtClean="0"/>
              <a:t>camadas</a:t>
            </a:r>
            <a:r>
              <a:rPr lang="en-GB" dirty="0" smtClean="0"/>
              <a:t> de </a:t>
            </a:r>
            <a:r>
              <a:rPr lang="en-GB" dirty="0" err="1" smtClean="0"/>
              <a:t>Aplicação</a:t>
            </a:r>
            <a:r>
              <a:rPr lang="en-GB" dirty="0" smtClean="0"/>
              <a:t> e </a:t>
            </a:r>
            <a:r>
              <a:rPr lang="en-GB" dirty="0" err="1" smtClean="0"/>
              <a:t>Dominio</a:t>
            </a:r>
            <a:r>
              <a:rPr lang="en-GB" dirty="0" smtClean="0"/>
              <a:t>. </a:t>
            </a:r>
            <a:r>
              <a:rPr lang="en-GB" dirty="0" err="1" smtClean="0"/>
              <a:t>Contém</a:t>
            </a:r>
            <a:r>
              <a:rPr lang="en-GB" baseline="0" dirty="0" smtClean="0"/>
              <a:t> </a:t>
            </a:r>
            <a:r>
              <a:rPr lang="en-GB" baseline="0" dirty="0" err="1" smtClean="0"/>
              <a:t>também</a:t>
            </a:r>
            <a:r>
              <a:rPr lang="en-GB" baseline="0" dirty="0" smtClean="0"/>
              <a:t> </a:t>
            </a:r>
            <a:r>
              <a:rPr lang="en-GB" baseline="0" dirty="0" err="1" smtClean="0"/>
              <a:t>os</a:t>
            </a:r>
            <a:r>
              <a:rPr lang="en-GB" baseline="0" dirty="0" smtClean="0"/>
              <a:t> interfaces dos </a:t>
            </a:r>
            <a:r>
              <a:rPr lang="en-GB" baseline="0" dirty="0" err="1" smtClean="0"/>
              <a:t>vários</a:t>
            </a:r>
            <a:r>
              <a:rPr lang="en-GB" baseline="0" dirty="0" smtClean="0"/>
              <a:t> </a:t>
            </a:r>
            <a:r>
              <a:rPr lang="en-GB" baseline="0" dirty="0" err="1" smtClean="0"/>
              <a:t>repositórios</a:t>
            </a:r>
            <a:r>
              <a:rPr lang="en-GB" baseline="0" dirty="0" smtClean="0"/>
              <a:t>.</a:t>
            </a:r>
            <a:endParaRPr lang="en-GB" dirty="0" smtClean="0"/>
          </a:p>
          <a:p>
            <a:endParaRPr lang="en-GB" b="0" dirty="0" smtClean="0"/>
          </a:p>
          <a:p>
            <a:r>
              <a:rPr lang="en-GB" b="0" dirty="0" smtClean="0"/>
              <a:t>O package</a:t>
            </a:r>
            <a:r>
              <a:rPr lang="en-GB" b="0" baseline="0" dirty="0" smtClean="0"/>
              <a:t> </a:t>
            </a:r>
            <a:r>
              <a:rPr lang="en-GB" b="1" dirty="0" smtClean="0"/>
              <a:t>Persistence</a:t>
            </a:r>
            <a:r>
              <a:rPr lang="en-GB" b="0" dirty="0" smtClean="0"/>
              <a:t> (</a:t>
            </a:r>
            <a:r>
              <a:rPr lang="en-GB" sz="1200" b="0" i="1" dirty="0" err="1" smtClean="0">
                <a:solidFill>
                  <a:srgbClr val="C00000"/>
                </a:solidFill>
              </a:rPr>
              <a:t>ecafeteria.persistence.impl</a:t>
            </a:r>
            <a:r>
              <a:rPr lang="en-GB" sz="1200" b="0" i="0" dirty="0" smtClean="0">
                <a:solidFill>
                  <a:srgbClr val="C00000"/>
                </a:solidFill>
              </a:rPr>
              <a:t>) </a:t>
            </a:r>
            <a:r>
              <a:rPr lang="en-GB" sz="1200" b="0" i="0" dirty="0" err="1" smtClean="0">
                <a:solidFill>
                  <a:srgbClr val="C00000"/>
                </a:solidFill>
              </a:rPr>
              <a:t>contém</a:t>
            </a:r>
            <a:r>
              <a:rPr lang="en-GB" sz="1200" b="0" i="0" dirty="0" smtClean="0">
                <a:solidFill>
                  <a:srgbClr val="C00000"/>
                </a:solidFill>
              </a:rPr>
              <a:t> as </a:t>
            </a:r>
            <a:r>
              <a:rPr lang="en-GB" sz="1200" b="0" i="0" dirty="0" err="1" smtClean="0">
                <a:solidFill>
                  <a:srgbClr val="C00000"/>
                </a:solidFill>
              </a:rPr>
              <a:t>implementações</a:t>
            </a:r>
            <a:r>
              <a:rPr lang="en-GB" sz="1200" b="0" i="0" dirty="0" smtClean="0">
                <a:solidFill>
                  <a:srgbClr val="C00000"/>
                </a:solidFill>
              </a:rPr>
              <a:t> de </a:t>
            </a:r>
            <a:r>
              <a:rPr lang="en-GB" sz="1200" b="0" i="0" dirty="0" err="1" smtClean="0">
                <a:solidFill>
                  <a:srgbClr val="C00000"/>
                </a:solidFill>
              </a:rPr>
              <a:t>repositórios</a:t>
            </a:r>
            <a:r>
              <a:rPr lang="en-GB" sz="1200" b="0" i="0" dirty="0" smtClean="0">
                <a:solidFill>
                  <a:srgbClr val="C00000"/>
                </a:solidFill>
              </a:rPr>
              <a:t> </a:t>
            </a:r>
            <a:r>
              <a:rPr lang="en-GB" sz="1200" b="0" i="0" dirty="0" err="1" smtClean="0">
                <a:solidFill>
                  <a:srgbClr val="C00000"/>
                </a:solidFill>
              </a:rPr>
              <a:t>em</a:t>
            </a:r>
            <a:r>
              <a:rPr lang="en-GB" sz="1200" b="0" i="0" dirty="0" smtClean="0">
                <a:solidFill>
                  <a:srgbClr val="C00000"/>
                </a:solidFill>
              </a:rPr>
              <a:t> </a:t>
            </a:r>
            <a:r>
              <a:rPr lang="en-GB" sz="1200" b="0" i="0" dirty="0" err="1" smtClean="0">
                <a:solidFill>
                  <a:srgbClr val="C00000"/>
                </a:solidFill>
              </a:rPr>
              <a:t>memória</a:t>
            </a:r>
            <a:r>
              <a:rPr lang="en-GB" sz="1200" b="0" i="0" dirty="0" smtClean="0">
                <a:solidFill>
                  <a:srgbClr val="C00000"/>
                </a:solidFill>
              </a:rPr>
              <a:t> e</a:t>
            </a:r>
            <a:r>
              <a:rPr lang="en-GB" sz="1200" b="0" i="0" baseline="0" dirty="0" smtClean="0">
                <a:solidFill>
                  <a:srgbClr val="C00000"/>
                </a:solidFill>
              </a:rPr>
              <a:t> </a:t>
            </a:r>
            <a:r>
              <a:rPr lang="en-GB" sz="1200" b="0" i="0" baseline="0" dirty="0" err="1" smtClean="0">
                <a:solidFill>
                  <a:srgbClr val="C00000"/>
                </a:solidFill>
              </a:rPr>
              <a:t>em</a:t>
            </a:r>
            <a:r>
              <a:rPr lang="en-GB" sz="1200" b="0" i="0" baseline="0" dirty="0" smtClean="0">
                <a:solidFill>
                  <a:srgbClr val="C00000"/>
                </a:solidFill>
              </a:rPr>
              <a:t> JPA</a:t>
            </a:r>
            <a:r>
              <a:rPr lang="en-GB" sz="1200" b="0" i="0" dirty="0" smtClean="0">
                <a:solidFill>
                  <a:srgbClr val="C00000"/>
                </a:solidFill>
              </a:rPr>
              <a:t>. Este package tem </a:t>
            </a:r>
            <a:r>
              <a:rPr lang="en-GB" sz="1200" b="0" i="0" dirty="0" err="1" smtClean="0">
                <a:solidFill>
                  <a:srgbClr val="C00000"/>
                </a:solidFill>
              </a:rPr>
              <a:t>implementados</a:t>
            </a:r>
            <a:r>
              <a:rPr lang="en-GB" sz="1200" b="0" i="0" dirty="0" smtClean="0">
                <a:solidFill>
                  <a:srgbClr val="C00000"/>
                </a:solidFill>
              </a:rPr>
              <a:t> </a:t>
            </a:r>
            <a:r>
              <a:rPr lang="en-GB" sz="1200" b="0" i="0" dirty="0" err="1" smtClean="0">
                <a:solidFill>
                  <a:srgbClr val="C00000"/>
                </a:solidFill>
              </a:rPr>
              <a:t>vários</a:t>
            </a:r>
            <a:r>
              <a:rPr lang="en-GB" sz="1200" b="0" i="0" dirty="0" smtClean="0">
                <a:solidFill>
                  <a:srgbClr val="C00000"/>
                </a:solidFill>
              </a:rPr>
              <a:t> </a:t>
            </a:r>
            <a:r>
              <a:rPr lang="en-GB" sz="1200" b="0" i="0" dirty="0" err="1" smtClean="0">
                <a:solidFill>
                  <a:srgbClr val="C00000"/>
                </a:solidFill>
              </a:rPr>
              <a:t>repositórios</a:t>
            </a:r>
            <a:r>
              <a:rPr lang="en-GB" sz="1200" b="0" i="0" baseline="0" dirty="0" smtClean="0">
                <a:solidFill>
                  <a:srgbClr val="C00000"/>
                </a:solidFill>
              </a:rPr>
              <a:t> </a:t>
            </a:r>
            <a:r>
              <a:rPr lang="en-GB" sz="1200" b="0" i="0" baseline="0" dirty="0" err="1" smtClean="0">
                <a:solidFill>
                  <a:srgbClr val="C00000"/>
                </a:solidFill>
              </a:rPr>
              <a:t>incluíndo</a:t>
            </a:r>
            <a:r>
              <a:rPr lang="en-GB" sz="1200" b="0" i="0" baseline="0" dirty="0" smtClean="0">
                <a:solidFill>
                  <a:srgbClr val="C00000"/>
                </a:solidFill>
              </a:rPr>
              <a:t> </a:t>
            </a:r>
            <a:r>
              <a:rPr lang="en-GB" sz="1200" b="0" i="0" baseline="0" dirty="0" err="1" smtClean="0">
                <a:solidFill>
                  <a:srgbClr val="C00000"/>
                </a:solidFill>
              </a:rPr>
              <a:t>os</a:t>
            </a:r>
            <a:r>
              <a:rPr lang="en-GB" sz="1200" b="0" i="0" baseline="0" dirty="0" smtClean="0">
                <a:solidFill>
                  <a:srgbClr val="C00000"/>
                </a:solidFill>
              </a:rPr>
              <a:t> </a:t>
            </a:r>
            <a:r>
              <a:rPr lang="en-GB" sz="1200" b="0" i="0" baseline="0" dirty="0" err="1" smtClean="0">
                <a:solidFill>
                  <a:srgbClr val="C00000"/>
                </a:solidFill>
              </a:rPr>
              <a:t>repositórios</a:t>
            </a:r>
            <a:r>
              <a:rPr lang="en-GB" sz="1200" b="0" i="0" baseline="0" dirty="0" smtClean="0">
                <a:solidFill>
                  <a:srgbClr val="C00000"/>
                </a:solidFill>
              </a:rPr>
              <a:t> de </a:t>
            </a:r>
            <a:r>
              <a:rPr lang="en-GB" sz="1200" b="0" i="1" baseline="0" dirty="0" smtClean="0">
                <a:solidFill>
                  <a:srgbClr val="C00000"/>
                </a:solidFill>
              </a:rPr>
              <a:t>Dish</a:t>
            </a:r>
            <a:r>
              <a:rPr lang="en-GB" sz="1200" b="0" i="0" baseline="0" dirty="0" smtClean="0">
                <a:solidFill>
                  <a:srgbClr val="C00000"/>
                </a:solidFill>
              </a:rPr>
              <a:t>, </a:t>
            </a:r>
            <a:r>
              <a:rPr lang="en-GB" sz="1200" b="0" i="1" baseline="0" dirty="0" err="1" smtClean="0">
                <a:solidFill>
                  <a:srgbClr val="C00000"/>
                </a:solidFill>
              </a:rPr>
              <a:t>DishType</a:t>
            </a:r>
            <a:r>
              <a:rPr lang="en-GB" sz="1200" b="0" i="0" baseline="0" dirty="0" smtClean="0">
                <a:solidFill>
                  <a:srgbClr val="C00000"/>
                </a:solidFill>
              </a:rPr>
              <a:t>, </a:t>
            </a:r>
            <a:r>
              <a:rPr lang="en-GB" sz="1200" b="0" i="1" baseline="0" dirty="0" smtClean="0">
                <a:solidFill>
                  <a:srgbClr val="C00000"/>
                </a:solidFill>
              </a:rPr>
              <a:t>Meal</a:t>
            </a:r>
            <a:r>
              <a:rPr lang="en-GB" sz="1200" b="0" i="0" baseline="0" dirty="0" smtClean="0">
                <a:solidFill>
                  <a:srgbClr val="C00000"/>
                </a:solidFill>
              </a:rPr>
              <a:t>, entre outros.</a:t>
            </a:r>
          </a:p>
          <a:p>
            <a:r>
              <a:rPr lang="en-GB" sz="1200" b="0" i="0" baseline="0" dirty="0" err="1" smtClean="0">
                <a:solidFill>
                  <a:srgbClr val="C00000"/>
                </a:solidFill>
              </a:rPr>
              <a:t>Encontra</a:t>
            </a:r>
            <a:r>
              <a:rPr lang="en-GB" sz="1200" b="0" i="0" baseline="0" dirty="0" smtClean="0">
                <a:solidFill>
                  <a:srgbClr val="C00000"/>
                </a:solidFill>
              </a:rPr>
              <a:t>-se </a:t>
            </a:r>
            <a:r>
              <a:rPr lang="en-GB" sz="1200" b="0" i="0" baseline="0" dirty="0" err="1" smtClean="0">
                <a:solidFill>
                  <a:srgbClr val="C00000"/>
                </a:solidFill>
              </a:rPr>
              <a:t>também</a:t>
            </a:r>
            <a:r>
              <a:rPr lang="en-GB" sz="1200" b="0" i="0" baseline="0" dirty="0" smtClean="0">
                <a:solidFill>
                  <a:srgbClr val="C00000"/>
                </a:solidFill>
              </a:rPr>
              <a:t> </a:t>
            </a:r>
            <a:r>
              <a:rPr lang="en-GB" sz="1200" b="0" i="0" baseline="0" dirty="0" err="1" smtClean="0">
                <a:solidFill>
                  <a:srgbClr val="C00000"/>
                </a:solidFill>
              </a:rPr>
              <a:t>neste</a:t>
            </a:r>
            <a:r>
              <a:rPr lang="en-GB" sz="1200" b="0" i="0" baseline="0" dirty="0" smtClean="0">
                <a:solidFill>
                  <a:srgbClr val="C00000"/>
                </a:solidFill>
              </a:rPr>
              <a:t> package a </a:t>
            </a:r>
            <a:r>
              <a:rPr lang="en-GB" sz="1200" b="0" i="0" baseline="0" dirty="0" err="1" smtClean="0">
                <a:solidFill>
                  <a:srgbClr val="C00000"/>
                </a:solidFill>
              </a:rPr>
              <a:t>classe</a:t>
            </a:r>
            <a:r>
              <a:rPr lang="en-GB" sz="1200" b="0" i="0" baseline="0" dirty="0" smtClean="0">
                <a:solidFill>
                  <a:srgbClr val="C00000"/>
                </a:solidFill>
              </a:rPr>
              <a:t> que </a:t>
            </a:r>
            <a:r>
              <a:rPr lang="en-GB" sz="1200" b="0" i="0" baseline="0" dirty="0" err="1" smtClean="0">
                <a:solidFill>
                  <a:srgbClr val="C00000"/>
                </a:solidFill>
              </a:rPr>
              <a:t>implementa</a:t>
            </a:r>
            <a:r>
              <a:rPr lang="en-GB" sz="1200" b="0" i="0" baseline="0" dirty="0" smtClean="0">
                <a:solidFill>
                  <a:srgbClr val="C00000"/>
                </a:solidFill>
              </a:rPr>
              <a:t> um </a:t>
            </a:r>
            <a:r>
              <a:rPr lang="en-GB" sz="1200" b="0" i="0" baseline="0" dirty="0" err="1" smtClean="0">
                <a:solidFill>
                  <a:srgbClr val="C00000"/>
                </a:solidFill>
              </a:rPr>
              <a:t>repositório</a:t>
            </a:r>
            <a:r>
              <a:rPr lang="en-GB" sz="1200" b="0" i="0" baseline="0" dirty="0" smtClean="0">
                <a:solidFill>
                  <a:srgbClr val="C00000"/>
                </a:solidFill>
              </a:rPr>
              <a:t> base, </a:t>
            </a:r>
            <a:r>
              <a:rPr lang="en-GB" sz="1200" b="0" i="1" baseline="0" dirty="0" err="1" smtClean="0">
                <a:solidFill>
                  <a:srgbClr val="C00000"/>
                </a:solidFill>
              </a:rPr>
              <a:t>CafeteriaJpaRepositoryBase</a:t>
            </a:r>
            <a:r>
              <a:rPr lang="en-GB" sz="1200" b="0" i="0" baseline="0" dirty="0" smtClean="0">
                <a:solidFill>
                  <a:srgbClr val="C00000"/>
                </a:solidFill>
              </a:rPr>
              <a:t>. </a:t>
            </a:r>
            <a:r>
              <a:rPr lang="en-GB" sz="1200" b="0" i="0" baseline="0" dirty="0" err="1" smtClean="0">
                <a:solidFill>
                  <a:srgbClr val="C00000"/>
                </a:solidFill>
              </a:rPr>
              <a:t>Esta</a:t>
            </a:r>
            <a:r>
              <a:rPr lang="en-GB" sz="1200" b="0" i="0" baseline="0" dirty="0" smtClean="0">
                <a:solidFill>
                  <a:srgbClr val="C00000"/>
                </a:solidFill>
              </a:rPr>
              <a:t> </a:t>
            </a:r>
            <a:r>
              <a:rPr lang="en-GB" sz="1200" b="0" i="0" baseline="0" dirty="0" err="1" smtClean="0">
                <a:solidFill>
                  <a:srgbClr val="C00000"/>
                </a:solidFill>
              </a:rPr>
              <a:t>classe</a:t>
            </a:r>
            <a:r>
              <a:rPr lang="en-GB" sz="1200" b="0" i="0" baseline="0" dirty="0" smtClean="0">
                <a:solidFill>
                  <a:srgbClr val="C00000"/>
                </a:solidFill>
              </a:rPr>
              <a:t> é </a:t>
            </a:r>
            <a:r>
              <a:rPr lang="en-GB" sz="1200" b="0" i="0" baseline="0" dirty="0" err="1" smtClean="0">
                <a:solidFill>
                  <a:srgbClr val="C00000"/>
                </a:solidFill>
              </a:rPr>
              <a:t>estendida</a:t>
            </a:r>
            <a:r>
              <a:rPr lang="en-GB" sz="1200" b="0" i="0" baseline="0" dirty="0" smtClean="0">
                <a:solidFill>
                  <a:srgbClr val="C00000"/>
                </a:solidFill>
              </a:rPr>
              <a:t> </a:t>
            </a:r>
            <a:r>
              <a:rPr lang="en-GB" sz="1200" b="0" i="0" baseline="0" dirty="0" err="1" smtClean="0">
                <a:solidFill>
                  <a:srgbClr val="C00000"/>
                </a:solidFill>
              </a:rPr>
              <a:t>pelas</a:t>
            </a:r>
            <a:r>
              <a:rPr lang="en-GB" sz="1200" b="0" i="0" baseline="0" dirty="0" smtClean="0">
                <a:solidFill>
                  <a:srgbClr val="C00000"/>
                </a:solidFill>
              </a:rPr>
              <a:t> classes que </a:t>
            </a:r>
            <a:r>
              <a:rPr lang="en-GB" sz="1200" b="0" i="0" baseline="0" dirty="0" err="1" smtClean="0">
                <a:solidFill>
                  <a:srgbClr val="C00000"/>
                </a:solidFill>
              </a:rPr>
              <a:t>implementam</a:t>
            </a:r>
            <a:r>
              <a:rPr lang="en-GB" sz="1200" b="0" i="0" baseline="0" dirty="0" smtClean="0">
                <a:solidFill>
                  <a:srgbClr val="C00000"/>
                </a:solidFill>
              </a:rPr>
              <a:t> </a:t>
            </a:r>
            <a:r>
              <a:rPr lang="en-GB" sz="1200" b="0" i="0" baseline="0" dirty="0" err="1" smtClean="0">
                <a:solidFill>
                  <a:srgbClr val="C00000"/>
                </a:solidFill>
              </a:rPr>
              <a:t>os</a:t>
            </a:r>
            <a:r>
              <a:rPr lang="en-GB" sz="1200" b="0" i="0" baseline="0" dirty="0" smtClean="0">
                <a:solidFill>
                  <a:srgbClr val="C00000"/>
                </a:solidFill>
              </a:rPr>
              <a:t> </a:t>
            </a:r>
            <a:r>
              <a:rPr lang="en-GB" sz="1200" b="0" i="0" baseline="0" dirty="0" err="1" smtClean="0">
                <a:solidFill>
                  <a:srgbClr val="C00000"/>
                </a:solidFill>
              </a:rPr>
              <a:t>repositórios</a:t>
            </a:r>
            <a:r>
              <a:rPr lang="en-GB" sz="1200" b="0" i="0" baseline="0" dirty="0" smtClean="0">
                <a:solidFill>
                  <a:srgbClr val="C00000"/>
                </a:solidFill>
              </a:rPr>
              <a:t> JPA para </a:t>
            </a:r>
            <a:r>
              <a:rPr lang="en-GB" sz="1200" b="0" i="0" baseline="0" dirty="0" err="1" smtClean="0">
                <a:solidFill>
                  <a:srgbClr val="C00000"/>
                </a:solidFill>
              </a:rPr>
              <a:t>cada</a:t>
            </a:r>
            <a:r>
              <a:rPr lang="en-GB" sz="1200" b="0" i="0" baseline="0" dirty="0" smtClean="0">
                <a:solidFill>
                  <a:srgbClr val="C00000"/>
                </a:solidFill>
              </a:rPr>
              <a:t> </a:t>
            </a:r>
            <a:r>
              <a:rPr lang="en-GB" sz="1200" b="0" i="0" baseline="0" dirty="0" err="1" smtClean="0">
                <a:solidFill>
                  <a:srgbClr val="C00000"/>
                </a:solidFill>
              </a:rPr>
              <a:t>agregado</a:t>
            </a:r>
            <a:r>
              <a:rPr lang="en-GB" sz="1200" b="0" i="0" baseline="0" dirty="0" smtClean="0">
                <a:solidFill>
                  <a:srgbClr val="C00000"/>
                </a:solidFill>
              </a:rPr>
              <a:t>.</a:t>
            </a:r>
          </a:p>
          <a:p>
            <a:r>
              <a:rPr lang="en-GB" sz="1200" b="0" i="0" baseline="0" dirty="0" smtClean="0">
                <a:solidFill>
                  <a:srgbClr val="C00000"/>
                </a:solidFill>
              </a:rPr>
              <a:t>A </a:t>
            </a:r>
            <a:r>
              <a:rPr lang="en-GB" sz="1200" b="0" i="0" baseline="0" dirty="0" err="1" smtClean="0">
                <a:solidFill>
                  <a:srgbClr val="C00000"/>
                </a:solidFill>
              </a:rPr>
              <a:t>classe</a:t>
            </a:r>
            <a:r>
              <a:rPr lang="en-GB" sz="1200" b="0" i="0" baseline="0" dirty="0" smtClean="0">
                <a:solidFill>
                  <a:srgbClr val="C00000"/>
                </a:solidFill>
              </a:rPr>
              <a:t> </a:t>
            </a:r>
            <a:r>
              <a:rPr lang="en-GB" sz="1200" b="0" i="1" baseline="0" dirty="0" err="1" smtClean="0">
                <a:solidFill>
                  <a:srgbClr val="C00000"/>
                </a:solidFill>
              </a:rPr>
              <a:t>CafeteriaJpaRepositoryBase</a:t>
            </a:r>
            <a:r>
              <a:rPr lang="en-GB" sz="1200" b="0" i="0" baseline="0" dirty="0" smtClean="0">
                <a:solidFill>
                  <a:srgbClr val="C00000"/>
                </a:solidFill>
              </a:rPr>
              <a:t> é </a:t>
            </a:r>
            <a:r>
              <a:rPr lang="en-GB" sz="1200" b="0" i="0" baseline="0" dirty="0" err="1" smtClean="0">
                <a:solidFill>
                  <a:srgbClr val="C00000"/>
                </a:solidFill>
              </a:rPr>
              <a:t>implementada</a:t>
            </a:r>
            <a:r>
              <a:rPr lang="en-GB" sz="1200" b="0" i="0" baseline="0" dirty="0" smtClean="0">
                <a:solidFill>
                  <a:srgbClr val="C00000"/>
                </a:solidFill>
              </a:rPr>
              <a:t> </a:t>
            </a:r>
            <a:r>
              <a:rPr lang="en-GB" sz="1200" b="0" i="0" baseline="0" dirty="0" err="1" smtClean="0">
                <a:solidFill>
                  <a:srgbClr val="C00000"/>
                </a:solidFill>
              </a:rPr>
              <a:t>como</a:t>
            </a:r>
            <a:r>
              <a:rPr lang="en-GB" sz="1200" b="0" i="0" baseline="0" dirty="0" smtClean="0">
                <a:solidFill>
                  <a:srgbClr val="C00000"/>
                </a:solidFill>
              </a:rPr>
              <a:t> um </a:t>
            </a:r>
            <a:r>
              <a:rPr lang="en-GB" sz="1200" b="1" i="0" baseline="0" dirty="0" err="1" smtClean="0">
                <a:solidFill>
                  <a:srgbClr val="C00000"/>
                </a:solidFill>
              </a:rPr>
              <a:t>tipo</a:t>
            </a:r>
            <a:r>
              <a:rPr lang="en-GB" sz="1200" b="1" i="0" baseline="0" dirty="0" smtClean="0">
                <a:solidFill>
                  <a:srgbClr val="C00000"/>
                </a:solidFill>
              </a:rPr>
              <a:t> </a:t>
            </a:r>
            <a:r>
              <a:rPr lang="en-GB" sz="1200" b="1" i="0" baseline="0" dirty="0" err="1" smtClean="0">
                <a:solidFill>
                  <a:srgbClr val="C00000"/>
                </a:solidFill>
              </a:rPr>
              <a:t>genérico</a:t>
            </a:r>
            <a:r>
              <a:rPr lang="en-GB" sz="1200" b="1" i="0" baseline="0" dirty="0" smtClean="0">
                <a:solidFill>
                  <a:srgbClr val="C00000"/>
                </a:solidFill>
              </a:rPr>
              <a:t> </a:t>
            </a:r>
            <a:r>
              <a:rPr lang="en-GB" sz="1200" b="0" i="0" baseline="0" dirty="0" smtClean="0">
                <a:solidFill>
                  <a:srgbClr val="C00000"/>
                </a:solidFill>
              </a:rPr>
              <a:t>o que </a:t>
            </a:r>
            <a:r>
              <a:rPr lang="en-GB" sz="1200" b="0" i="0" baseline="0" dirty="0" err="1" smtClean="0">
                <a:solidFill>
                  <a:srgbClr val="C00000"/>
                </a:solidFill>
              </a:rPr>
              <a:t>possibilita</a:t>
            </a:r>
            <a:r>
              <a:rPr lang="en-GB" sz="1200" b="0" i="0" baseline="0" dirty="0" smtClean="0">
                <a:solidFill>
                  <a:srgbClr val="C00000"/>
                </a:solidFill>
              </a:rPr>
              <a:t> a </a:t>
            </a:r>
            <a:r>
              <a:rPr lang="en-GB" sz="1200" b="0" i="0" baseline="0" dirty="0" err="1" smtClean="0">
                <a:solidFill>
                  <a:srgbClr val="C00000"/>
                </a:solidFill>
              </a:rPr>
              <a:t>sua</a:t>
            </a:r>
            <a:r>
              <a:rPr lang="en-GB" sz="1200" b="0" i="0" baseline="0" dirty="0" smtClean="0">
                <a:solidFill>
                  <a:srgbClr val="C00000"/>
                </a:solidFill>
              </a:rPr>
              <a:t> </a:t>
            </a:r>
            <a:r>
              <a:rPr lang="en-GB" sz="1200" b="0" i="0" baseline="0" dirty="0" err="1" smtClean="0">
                <a:solidFill>
                  <a:srgbClr val="C00000"/>
                </a:solidFill>
              </a:rPr>
              <a:t>instanciação</a:t>
            </a:r>
            <a:r>
              <a:rPr lang="en-GB" sz="1200" b="0" i="0" baseline="0" dirty="0" smtClean="0">
                <a:solidFill>
                  <a:srgbClr val="C00000"/>
                </a:solidFill>
              </a:rPr>
              <a:t> para um </a:t>
            </a:r>
            <a:r>
              <a:rPr lang="en-GB" sz="1200" b="0" i="0" baseline="0" dirty="0" err="1" smtClean="0">
                <a:solidFill>
                  <a:srgbClr val="C00000"/>
                </a:solidFill>
              </a:rPr>
              <a:t>tipo</a:t>
            </a:r>
            <a:r>
              <a:rPr lang="en-GB" sz="1200" b="0" i="0" baseline="0" dirty="0" smtClean="0">
                <a:solidFill>
                  <a:srgbClr val="C00000"/>
                </a:solidFill>
              </a:rPr>
              <a:t> particular de </a:t>
            </a:r>
            <a:r>
              <a:rPr lang="en-GB" sz="1200" b="0" i="0" baseline="0" dirty="0" err="1" smtClean="0">
                <a:solidFill>
                  <a:srgbClr val="C00000"/>
                </a:solidFill>
              </a:rPr>
              <a:t>objeto</a:t>
            </a:r>
            <a:r>
              <a:rPr lang="en-GB" sz="1200" b="0" i="0" baseline="0" dirty="0" smtClean="0">
                <a:solidFill>
                  <a:srgbClr val="C00000"/>
                </a:solidFill>
              </a:rPr>
              <a:t>/</a:t>
            </a:r>
            <a:r>
              <a:rPr lang="en-GB" sz="1200" b="0" i="0" baseline="0" dirty="0" err="1" smtClean="0">
                <a:solidFill>
                  <a:srgbClr val="C00000"/>
                </a:solidFill>
              </a:rPr>
              <a:t>entidade</a:t>
            </a:r>
            <a:r>
              <a:rPr lang="en-GB" sz="1200" b="0" i="0" baseline="0" dirty="0" smtClean="0">
                <a:solidFill>
                  <a:srgbClr val="C00000"/>
                </a:solidFill>
              </a:rPr>
              <a:t>/</a:t>
            </a:r>
            <a:r>
              <a:rPr lang="en-GB" sz="1200" b="0" i="0" baseline="0" dirty="0" err="1" smtClean="0">
                <a:solidFill>
                  <a:srgbClr val="C00000"/>
                </a:solidFill>
              </a:rPr>
              <a:t>classe</a:t>
            </a:r>
            <a:r>
              <a:rPr lang="en-GB" sz="1200" b="0" i="0" baseline="0" dirty="0" smtClean="0">
                <a:solidFill>
                  <a:srgbClr val="C00000"/>
                </a:solidFill>
              </a:rPr>
              <a:t> </a:t>
            </a:r>
            <a:r>
              <a:rPr lang="en-GB" sz="1200" b="0" i="0" baseline="0" dirty="0" err="1" smtClean="0">
                <a:solidFill>
                  <a:srgbClr val="C00000"/>
                </a:solidFill>
              </a:rPr>
              <a:t>em</a:t>
            </a:r>
            <a:r>
              <a:rPr lang="en-GB" sz="1200" b="0" i="0" baseline="0" dirty="0" smtClean="0">
                <a:solidFill>
                  <a:srgbClr val="C00000"/>
                </a:solidFill>
              </a:rPr>
              <a:t> runtime.</a:t>
            </a:r>
          </a:p>
          <a:p>
            <a:r>
              <a:rPr lang="en-GB" b="0" i="0" dirty="0" smtClean="0">
                <a:solidFill>
                  <a:srgbClr val="C00000"/>
                </a:solidFill>
              </a:rPr>
              <a:t>https://docs.oracle.com/javase/tutorial/java/generics/types.html</a:t>
            </a:r>
          </a:p>
          <a:p>
            <a:endParaRPr lang="en-US" b="0" dirty="0" smtClean="0"/>
          </a:p>
        </p:txBody>
      </p:sp>
      <p:sp>
        <p:nvSpPr>
          <p:cNvPr id="4" name="Slide Number Placeholder 3"/>
          <p:cNvSpPr>
            <a:spLocks noGrp="1"/>
          </p:cNvSpPr>
          <p:nvPr>
            <p:ph type="sldNum" sz="quarter" idx="10"/>
          </p:nvPr>
        </p:nvSpPr>
        <p:spPr/>
        <p:txBody>
          <a:bodyPr/>
          <a:lstStyle/>
          <a:p>
            <a:fld id="{54F76911-F589-44E9-8155-61F0472246BF}" type="slidenum">
              <a:rPr lang="pt-PT" smtClean="0"/>
              <a:pPr/>
              <a:t>16</a:t>
            </a:fld>
            <a:endParaRPr lang="pt-PT"/>
          </a:p>
        </p:txBody>
      </p:sp>
    </p:spTree>
    <p:extLst>
      <p:ext uri="{BB962C8B-B14F-4D97-AF65-F5344CB8AC3E}">
        <p14:creationId xmlns:p14="http://schemas.microsoft.com/office/powerpoint/2010/main" val="18797203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Esta</a:t>
            </a:r>
            <a:r>
              <a:rPr lang="en-US" dirty="0" smtClean="0"/>
              <a:t> </a:t>
            </a:r>
            <a:r>
              <a:rPr lang="en-US" dirty="0" err="1" smtClean="0"/>
              <a:t>arquitetura</a:t>
            </a:r>
            <a:r>
              <a:rPr lang="en-US" dirty="0" smtClean="0"/>
              <a:t> </a:t>
            </a:r>
            <a:r>
              <a:rPr lang="en-US" dirty="0" err="1" smtClean="0"/>
              <a:t>separa</a:t>
            </a:r>
            <a:r>
              <a:rPr lang="en-US" dirty="0" smtClean="0"/>
              <a:t> a </a:t>
            </a:r>
            <a:r>
              <a:rPr lang="en-US" dirty="0" err="1" smtClean="0"/>
              <a:t>definição</a:t>
            </a:r>
            <a:r>
              <a:rPr lang="en-US" dirty="0" smtClean="0"/>
              <a:t> dos </a:t>
            </a:r>
            <a:r>
              <a:rPr lang="en-US" dirty="0" err="1" smtClean="0"/>
              <a:t>repositórios</a:t>
            </a:r>
            <a:r>
              <a:rPr lang="en-US" dirty="0" smtClean="0"/>
              <a:t> (as interfaces </a:t>
            </a:r>
            <a:r>
              <a:rPr lang="en-US" dirty="0" err="1" smtClean="0"/>
              <a:t>são</a:t>
            </a:r>
            <a:r>
              <a:rPr lang="en-US" dirty="0" smtClean="0"/>
              <a:t> </a:t>
            </a:r>
            <a:r>
              <a:rPr lang="en-US" dirty="0" err="1" smtClean="0"/>
              <a:t>definidas</a:t>
            </a:r>
            <a:r>
              <a:rPr lang="en-US" dirty="0" smtClean="0"/>
              <a:t> no </a:t>
            </a:r>
            <a:r>
              <a:rPr lang="en-US" dirty="0" err="1" smtClean="0"/>
              <a:t>módulo</a:t>
            </a:r>
            <a:r>
              <a:rPr lang="en-US" dirty="0" smtClean="0"/>
              <a:t> </a:t>
            </a:r>
            <a:r>
              <a:rPr lang="en-US" b="1" dirty="0" smtClean="0"/>
              <a:t>core</a:t>
            </a:r>
            <a:r>
              <a:rPr lang="en-US" dirty="0" smtClean="0"/>
              <a:t>) das</a:t>
            </a:r>
            <a:r>
              <a:rPr lang="en-US" baseline="0" dirty="0" smtClean="0"/>
              <a:t> </a:t>
            </a:r>
            <a:r>
              <a:rPr lang="en-US" baseline="0" dirty="0" err="1" smtClean="0"/>
              <a:t>suas</a:t>
            </a:r>
            <a:r>
              <a:rPr lang="en-US" baseline="0" dirty="0" smtClean="0"/>
              <a:t> </a:t>
            </a:r>
            <a:r>
              <a:rPr lang="en-US" baseline="0" dirty="0" err="1" smtClean="0"/>
              <a:t>implementações</a:t>
            </a:r>
            <a:r>
              <a:rPr lang="en-US" baseline="0" dirty="0" smtClean="0"/>
              <a:t> (que </a:t>
            </a:r>
            <a:r>
              <a:rPr lang="en-US" baseline="0" dirty="0" err="1" smtClean="0"/>
              <a:t>ocorre</a:t>
            </a:r>
            <a:r>
              <a:rPr lang="en-US" baseline="0" dirty="0" smtClean="0"/>
              <a:t> </a:t>
            </a:r>
            <a:r>
              <a:rPr lang="en-US" baseline="0" dirty="0" err="1" smtClean="0"/>
              <a:t>no´package</a:t>
            </a:r>
            <a:r>
              <a:rPr lang="en-US" baseline="0" dirty="0" smtClean="0"/>
              <a:t> </a:t>
            </a:r>
            <a:r>
              <a:rPr lang="en-US" b="1" baseline="0" dirty="0" err="1" smtClean="0"/>
              <a:t>persistence.impl</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17</a:t>
            </a:fld>
            <a:endParaRPr lang="pt-PT"/>
          </a:p>
        </p:txBody>
      </p:sp>
    </p:spTree>
    <p:extLst>
      <p:ext uri="{BB962C8B-B14F-4D97-AF65-F5344CB8AC3E}">
        <p14:creationId xmlns:p14="http://schemas.microsoft.com/office/powerpoint/2010/main" val="28427782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 </a:t>
            </a:r>
            <a:r>
              <a:rPr lang="en-US" dirty="0" err="1" smtClean="0"/>
              <a:t>repositório</a:t>
            </a:r>
            <a:r>
              <a:rPr lang="en-US" dirty="0" smtClean="0"/>
              <a:t> </a:t>
            </a:r>
            <a:r>
              <a:rPr lang="en-US" dirty="0" err="1" smtClean="0"/>
              <a:t>ecafeteria</a:t>
            </a:r>
            <a:r>
              <a:rPr lang="en-US" dirty="0" smtClean="0"/>
              <a:t>-base https://bitbucket.org/pag_isep/ecafeteria-base/src/master/ </a:t>
            </a:r>
            <a:r>
              <a:rPr lang="en-US" dirty="0" err="1" smtClean="0"/>
              <a:t>contém</a:t>
            </a:r>
            <a:r>
              <a:rPr lang="en-US" dirty="0" smtClean="0"/>
              <a:t> </a:t>
            </a:r>
            <a:r>
              <a:rPr lang="en-US" dirty="0" err="1" smtClean="0"/>
              <a:t>uma</a:t>
            </a:r>
            <a:r>
              <a:rPr lang="en-US" dirty="0" smtClean="0"/>
              <a:t> pasta </a:t>
            </a:r>
            <a:r>
              <a:rPr lang="en-US" b="1" dirty="0" smtClean="0"/>
              <a:t>Documentation</a:t>
            </a:r>
            <a:r>
              <a:rPr lang="en-US" dirty="0" smtClean="0"/>
              <a:t> que</a:t>
            </a:r>
            <a:r>
              <a:rPr lang="en-US" baseline="0" dirty="0" smtClean="0"/>
              <a:t> </a:t>
            </a:r>
            <a:r>
              <a:rPr lang="en-US" baseline="0" dirty="0" err="1" smtClean="0"/>
              <a:t>documenta</a:t>
            </a:r>
            <a:r>
              <a:rPr lang="en-US" baseline="0" dirty="0" smtClean="0"/>
              <a:t>, </a:t>
            </a:r>
            <a:r>
              <a:rPr lang="en-US" baseline="0" dirty="0" err="1" smtClean="0"/>
              <a:t>em</a:t>
            </a:r>
            <a:r>
              <a:rPr lang="en-US" baseline="0" dirty="0" smtClean="0"/>
              <a:t> particular, </a:t>
            </a:r>
            <a:r>
              <a:rPr lang="en-US" baseline="0" dirty="0" err="1" smtClean="0"/>
              <a:t>os</a:t>
            </a:r>
            <a:r>
              <a:rPr lang="en-US" baseline="0" dirty="0" smtClean="0"/>
              <a:t> </a:t>
            </a:r>
            <a:r>
              <a:rPr lang="en-US" baseline="0" dirty="0" err="1" smtClean="0"/>
              <a:t>casos</a:t>
            </a:r>
            <a:r>
              <a:rPr lang="en-US" baseline="0" dirty="0" smtClean="0"/>
              <a:t> de </a:t>
            </a:r>
            <a:r>
              <a:rPr lang="en-US" baseline="0" dirty="0" err="1" smtClean="0"/>
              <a:t>uso</a:t>
            </a:r>
            <a:r>
              <a:rPr lang="en-US" baseline="0" dirty="0" smtClean="0"/>
              <a:t> </a:t>
            </a:r>
            <a:r>
              <a:rPr lang="en-US" baseline="0" dirty="0" err="1" smtClean="0"/>
              <a:t>implementados</a:t>
            </a:r>
            <a:r>
              <a:rPr lang="en-US" baseline="0" dirty="0" smtClean="0"/>
              <a:t>. </a:t>
            </a:r>
            <a:r>
              <a:rPr lang="en-US" baseline="0" dirty="0" err="1" smtClean="0"/>
              <a:t>Esta</a:t>
            </a:r>
            <a:r>
              <a:rPr lang="en-US" baseline="0" dirty="0" smtClean="0"/>
              <a:t> pasta </a:t>
            </a:r>
            <a:r>
              <a:rPr lang="en-US" baseline="0" dirty="0" err="1" smtClean="0"/>
              <a:t>contém</a:t>
            </a:r>
            <a:r>
              <a:rPr lang="en-US" baseline="0" dirty="0" smtClean="0"/>
              <a:t> </a:t>
            </a:r>
            <a:r>
              <a:rPr lang="en-US" baseline="0" dirty="0" err="1" smtClean="0"/>
              <a:t>também</a:t>
            </a:r>
            <a:r>
              <a:rPr lang="en-US" baseline="0" dirty="0" smtClean="0"/>
              <a:t> um </a:t>
            </a:r>
            <a:r>
              <a:rPr lang="en-US" baseline="0" dirty="0" err="1" smtClean="0"/>
              <a:t>conjunto</a:t>
            </a:r>
            <a:r>
              <a:rPr lang="en-US" baseline="0" dirty="0" smtClean="0"/>
              <a:t> de scripts para </a:t>
            </a:r>
            <a:r>
              <a:rPr lang="en-US" baseline="0" dirty="0" err="1" smtClean="0"/>
              <a:t>compilar</a:t>
            </a:r>
            <a:r>
              <a:rPr lang="en-US" baseline="0" dirty="0" smtClean="0"/>
              <a:t> e </a:t>
            </a:r>
            <a:r>
              <a:rPr lang="en-US" baseline="0" dirty="0" err="1" smtClean="0"/>
              <a:t>executar</a:t>
            </a:r>
            <a:r>
              <a:rPr lang="en-US" baseline="0" dirty="0" smtClean="0"/>
              <a:t> as </a:t>
            </a:r>
            <a:r>
              <a:rPr lang="en-US" baseline="0" dirty="0" err="1" smtClean="0"/>
              <a:t>aplicações</a:t>
            </a:r>
            <a:r>
              <a:rPr lang="en-US" baseline="0" dirty="0" smtClean="0"/>
              <a:t> </a:t>
            </a:r>
            <a:r>
              <a:rPr lang="en-US" baseline="0" dirty="0" err="1" smtClean="0"/>
              <a:t>eCafeteria</a:t>
            </a:r>
            <a:r>
              <a:rPr lang="en-US" baseline="0" dirty="0" smtClean="0"/>
              <a:t> </a:t>
            </a:r>
            <a:r>
              <a:rPr lang="en-US" baseline="0" dirty="0" err="1" smtClean="0"/>
              <a:t>em</a:t>
            </a:r>
            <a:r>
              <a:rPr lang="en-US" baseline="0" dirty="0" smtClean="0"/>
              <a:t> </a:t>
            </a:r>
            <a:r>
              <a:rPr lang="en-US" baseline="0" dirty="0" err="1" smtClean="0"/>
              <a:t>sistemas</a:t>
            </a:r>
            <a:r>
              <a:rPr lang="en-US" baseline="0" dirty="0" smtClean="0"/>
              <a:t> </a:t>
            </a:r>
            <a:r>
              <a:rPr lang="en-US" baseline="0" dirty="0" err="1" smtClean="0"/>
              <a:t>operativos</a:t>
            </a:r>
            <a:r>
              <a:rPr lang="en-US" baseline="0" dirty="0" smtClean="0"/>
              <a:t> Windows (*.bat) e Linux (*.</a:t>
            </a:r>
            <a:r>
              <a:rPr lang="en-US" baseline="0" dirty="0" err="1" smtClean="0"/>
              <a:t>sh</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18</a:t>
            </a:fld>
            <a:endParaRPr lang="pt-PT"/>
          </a:p>
        </p:txBody>
      </p:sp>
    </p:spTree>
    <p:extLst>
      <p:ext uri="{BB962C8B-B14F-4D97-AF65-F5344CB8AC3E}">
        <p14:creationId xmlns:p14="http://schemas.microsoft.com/office/powerpoint/2010/main" val="17873312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smtClean="0"/>
              <a:t>Em</a:t>
            </a:r>
            <a:r>
              <a:rPr lang="en-GB" dirty="0" smtClean="0"/>
              <a:t> </a:t>
            </a:r>
            <a:r>
              <a:rPr lang="en-GB" dirty="0" err="1" smtClean="0"/>
              <a:t>suma</a:t>
            </a:r>
            <a:r>
              <a:rPr lang="en-GB" dirty="0" smtClean="0"/>
              <a:t>, </a:t>
            </a:r>
            <a:r>
              <a:rPr lang="en-GB" baseline="0" dirty="0" smtClean="0"/>
              <a:t> </a:t>
            </a:r>
            <a:r>
              <a:rPr lang="en-GB" baseline="0" dirty="0" err="1" smtClean="0"/>
              <a:t>na</a:t>
            </a:r>
            <a:r>
              <a:rPr lang="en-GB" baseline="0" dirty="0" smtClean="0"/>
              <a:t> </a:t>
            </a:r>
            <a:r>
              <a:rPr lang="en-GB" baseline="0" dirty="0" err="1" smtClean="0"/>
              <a:t>solução</a:t>
            </a:r>
            <a:r>
              <a:rPr lang="en-GB" baseline="0" dirty="0" smtClean="0"/>
              <a:t> </a:t>
            </a:r>
            <a:r>
              <a:rPr lang="en-GB" baseline="0" dirty="0" err="1" smtClean="0"/>
              <a:t>eCafeteria</a:t>
            </a:r>
            <a:r>
              <a:rPr lang="en-GB" baseline="0" dirty="0" smtClean="0"/>
              <a:t> </a:t>
            </a:r>
            <a:r>
              <a:rPr lang="en-GB" dirty="0" err="1" smtClean="0"/>
              <a:t>existem</a:t>
            </a:r>
            <a:r>
              <a:rPr lang="en-GB" dirty="0" smtClean="0"/>
              <a:t> </a:t>
            </a:r>
            <a:r>
              <a:rPr lang="en-GB" dirty="0" err="1"/>
              <a:t>projetos</a:t>
            </a:r>
            <a:r>
              <a:rPr lang="en-GB" dirty="0"/>
              <a:t> </a:t>
            </a:r>
            <a:r>
              <a:rPr lang="en-GB" dirty="0" smtClean="0"/>
              <a:t>java que </a:t>
            </a:r>
            <a:r>
              <a:rPr lang="en-GB" dirty="0" err="1" smtClean="0"/>
              <a:t>geram</a:t>
            </a:r>
            <a:r>
              <a:rPr lang="en-GB" dirty="0" smtClean="0"/>
              <a:t> </a:t>
            </a:r>
            <a:r>
              <a:rPr lang="en-GB" dirty="0" err="1" smtClean="0"/>
              <a:t>executáveis</a:t>
            </a:r>
            <a:r>
              <a:rPr lang="en-GB" dirty="0" smtClean="0"/>
              <a:t> (</a:t>
            </a:r>
            <a:r>
              <a:rPr lang="en-GB" dirty="0" err="1" smtClean="0"/>
              <a:t>aplicações</a:t>
            </a:r>
            <a:r>
              <a:rPr lang="en-GB" baseline="0" dirty="0" smtClean="0"/>
              <a:t> </a:t>
            </a:r>
            <a:r>
              <a:rPr lang="en-GB" baseline="0" dirty="0" err="1" smtClean="0"/>
              <a:t>consola</a:t>
            </a:r>
            <a:r>
              <a:rPr lang="en-GB" dirty="0" smtClean="0"/>
              <a:t>)</a:t>
            </a:r>
            <a:endParaRPr lang="en-GB" dirty="0"/>
          </a:p>
          <a:p>
            <a:pPr marL="171450" indent="-171450">
              <a:buFontTx/>
              <a:buChar char="-"/>
            </a:pPr>
            <a:r>
              <a:rPr lang="en-GB" dirty="0" err="1"/>
              <a:t>Backoffice</a:t>
            </a:r>
            <a:r>
              <a:rPr lang="en-GB" dirty="0"/>
              <a:t> – </a:t>
            </a:r>
            <a:r>
              <a:rPr lang="en-GB" dirty="0" err="1"/>
              <a:t>aplicação</a:t>
            </a:r>
            <a:r>
              <a:rPr lang="en-GB" dirty="0"/>
              <a:t> de </a:t>
            </a:r>
            <a:r>
              <a:rPr lang="en-GB" dirty="0" err="1"/>
              <a:t>consola</a:t>
            </a:r>
            <a:endParaRPr lang="en-GB" dirty="0"/>
          </a:p>
          <a:p>
            <a:pPr marL="171450" indent="-171450">
              <a:buFontTx/>
              <a:buChar char="-"/>
            </a:pPr>
            <a:r>
              <a:rPr lang="en-GB" dirty="0" smtClean="0"/>
              <a:t>User/</a:t>
            </a:r>
            <a:r>
              <a:rPr lang="en-GB" dirty="0" err="1" smtClean="0"/>
              <a:t>Utente</a:t>
            </a:r>
            <a:r>
              <a:rPr lang="en-GB" dirty="0" smtClean="0"/>
              <a:t> – </a:t>
            </a:r>
            <a:r>
              <a:rPr lang="en-GB" dirty="0" err="1" smtClean="0"/>
              <a:t>aplicação</a:t>
            </a:r>
            <a:r>
              <a:rPr lang="en-GB" dirty="0" smtClean="0"/>
              <a:t> de </a:t>
            </a:r>
            <a:r>
              <a:rPr lang="en-GB" dirty="0" err="1" smtClean="0"/>
              <a:t>consola</a:t>
            </a:r>
            <a:endParaRPr lang="en-GB"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GB" dirty="0" smtClean="0"/>
              <a:t>POS – </a:t>
            </a:r>
            <a:r>
              <a:rPr lang="en-GB" dirty="0" err="1" smtClean="0"/>
              <a:t>aplicação</a:t>
            </a:r>
            <a:r>
              <a:rPr lang="en-GB" dirty="0" smtClean="0"/>
              <a:t> de </a:t>
            </a:r>
            <a:r>
              <a:rPr lang="en-GB" dirty="0" err="1" smtClean="0"/>
              <a:t>consola</a:t>
            </a:r>
            <a:endParaRPr lang="en-GB"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GB" dirty="0" smtClean="0"/>
              <a:t>Bootstrap – </a:t>
            </a:r>
            <a:r>
              <a:rPr lang="en-GB" dirty="0" err="1" smtClean="0"/>
              <a:t>aplicação</a:t>
            </a:r>
            <a:r>
              <a:rPr lang="en-GB" dirty="0" smtClean="0"/>
              <a:t> para </a:t>
            </a:r>
            <a:r>
              <a:rPr lang="en-GB" dirty="0" err="1" smtClean="0"/>
              <a:t>carregamento</a:t>
            </a:r>
            <a:r>
              <a:rPr lang="en-GB" dirty="0" smtClean="0"/>
              <a:t> de dados </a:t>
            </a:r>
            <a:r>
              <a:rPr lang="en-GB" dirty="0" err="1" smtClean="0"/>
              <a:t>iniciais</a:t>
            </a:r>
            <a:endParaRPr lang="en-GB" dirty="0" smtClean="0"/>
          </a:p>
          <a:p>
            <a:pPr marL="0" indent="0">
              <a:buFontTx/>
              <a:buNone/>
            </a:pPr>
            <a:endParaRPr lang="en-GB" dirty="0" smtClean="0"/>
          </a:p>
          <a:p>
            <a:pPr marL="0" indent="0">
              <a:buFontTx/>
              <a:buNone/>
            </a:pPr>
            <a:r>
              <a:rPr lang="en-GB" dirty="0" err="1" smtClean="0"/>
              <a:t>Suportados</a:t>
            </a:r>
            <a:r>
              <a:rPr lang="en-GB" dirty="0" smtClean="0"/>
              <a:t> </a:t>
            </a:r>
            <a:r>
              <a:rPr lang="en-GB" dirty="0" err="1" smtClean="0"/>
              <a:t>por</a:t>
            </a:r>
            <a:r>
              <a:rPr lang="en-GB" dirty="0" smtClean="0"/>
              <a:t> </a:t>
            </a:r>
            <a:r>
              <a:rPr lang="en-GB" dirty="0" err="1" smtClean="0"/>
              <a:t>componentes</a:t>
            </a:r>
            <a:r>
              <a:rPr lang="en-GB" dirty="0" smtClean="0"/>
              <a:t> que </a:t>
            </a:r>
            <a:r>
              <a:rPr lang="en-GB" dirty="0" err="1" smtClean="0"/>
              <a:t>agregam</a:t>
            </a:r>
            <a:r>
              <a:rPr lang="en-GB" dirty="0" smtClean="0"/>
              <a:t> </a:t>
            </a:r>
            <a:r>
              <a:rPr lang="en-GB" dirty="0" err="1" smtClean="0"/>
              <a:t>responsabilidades</a:t>
            </a:r>
            <a:r>
              <a:rPr lang="en-GB" dirty="0" smtClean="0"/>
              <a:t> </a:t>
            </a:r>
            <a:r>
              <a:rPr lang="en-GB" dirty="0" err="1" smtClean="0"/>
              <a:t>comuns</a:t>
            </a:r>
            <a:endParaRPr lang="en-GB" dirty="0" smtClean="0"/>
          </a:p>
          <a:p>
            <a:pPr marL="171450" indent="-171450">
              <a:buFontTx/>
              <a:buChar char="-"/>
            </a:pPr>
            <a:r>
              <a:rPr lang="en-GB" dirty="0" err="1" smtClean="0"/>
              <a:t>Console.common</a:t>
            </a:r>
            <a:r>
              <a:rPr lang="en-GB" dirty="0" smtClean="0"/>
              <a:t> </a:t>
            </a:r>
            <a:r>
              <a:rPr lang="en-GB" dirty="0"/>
              <a:t>– UI </a:t>
            </a:r>
            <a:r>
              <a:rPr lang="en-GB" dirty="0" err="1"/>
              <a:t>partilhada</a:t>
            </a:r>
            <a:r>
              <a:rPr lang="en-GB" dirty="0"/>
              <a:t> </a:t>
            </a:r>
            <a:r>
              <a:rPr lang="en-GB" dirty="0" err="1" smtClean="0"/>
              <a:t>pelas</a:t>
            </a:r>
            <a:r>
              <a:rPr lang="en-GB" dirty="0" smtClean="0"/>
              <a:t> </a:t>
            </a:r>
            <a:r>
              <a:rPr lang="en-GB" dirty="0" err="1" smtClean="0"/>
              <a:t>três</a:t>
            </a:r>
            <a:r>
              <a:rPr lang="en-GB" dirty="0" smtClean="0"/>
              <a:t> </a:t>
            </a:r>
            <a:r>
              <a:rPr lang="en-GB" dirty="0" err="1" smtClean="0"/>
              <a:t>aplicações</a:t>
            </a:r>
            <a:r>
              <a:rPr lang="en-GB" dirty="0" smtClean="0"/>
              <a:t> </a:t>
            </a:r>
            <a:r>
              <a:rPr lang="en-GB" dirty="0" err="1" smtClean="0"/>
              <a:t>consola</a:t>
            </a:r>
            <a:r>
              <a:rPr lang="en-GB" dirty="0" smtClean="0"/>
              <a:t> (e.g</a:t>
            </a:r>
            <a:r>
              <a:rPr lang="en-GB" dirty="0"/>
              <a:t>., login</a:t>
            </a:r>
            <a:r>
              <a:rPr lang="en-GB" dirty="0" smtClean="0"/>
              <a:t>)</a:t>
            </a:r>
          </a:p>
          <a:p>
            <a:pPr marL="171450" indent="-171450">
              <a:buFontTx/>
              <a:buChar char="-"/>
            </a:pPr>
            <a:r>
              <a:rPr lang="en-GB" dirty="0" smtClean="0"/>
              <a:t>Core </a:t>
            </a:r>
            <a:r>
              <a:rPr lang="en-GB" dirty="0"/>
              <a:t>– a </a:t>
            </a:r>
            <a:r>
              <a:rPr lang="en-GB" dirty="0" err="1"/>
              <a:t>camada</a:t>
            </a:r>
            <a:r>
              <a:rPr lang="en-GB" dirty="0"/>
              <a:t> de </a:t>
            </a:r>
            <a:r>
              <a:rPr lang="en-GB" dirty="0" err="1" smtClean="0"/>
              <a:t>Aplicação</a:t>
            </a:r>
            <a:r>
              <a:rPr lang="en-GB" dirty="0" smtClean="0"/>
              <a:t> </a:t>
            </a:r>
            <a:r>
              <a:rPr lang="en-GB" dirty="0"/>
              <a:t>e </a:t>
            </a:r>
            <a:r>
              <a:rPr lang="en-GB" dirty="0" err="1" smtClean="0"/>
              <a:t>Domínio</a:t>
            </a:r>
            <a:endParaRPr lang="en-GB" dirty="0"/>
          </a:p>
          <a:p>
            <a:pPr marL="0" indent="0">
              <a:buFontTx/>
              <a:buNone/>
            </a:pPr>
            <a:endParaRPr lang="en-GB" dirty="0" smtClean="0"/>
          </a:p>
          <a:p>
            <a:pPr marL="0" indent="0">
              <a:buFontTx/>
              <a:buNone/>
            </a:pPr>
            <a:r>
              <a:rPr lang="en-GB" dirty="0" smtClean="0"/>
              <a:t>E pela</a:t>
            </a:r>
            <a:r>
              <a:rPr lang="en-GB" baseline="0" dirty="0" smtClean="0"/>
              <a:t> framework EAPLI com </a:t>
            </a:r>
            <a:r>
              <a:rPr lang="en-GB" baseline="0" dirty="0" err="1" smtClean="0"/>
              <a:t>responsabilidades</a:t>
            </a:r>
            <a:r>
              <a:rPr lang="en-GB" baseline="0" dirty="0" smtClean="0"/>
              <a:t> </a:t>
            </a:r>
            <a:r>
              <a:rPr lang="en-GB" baseline="0" dirty="0" err="1" smtClean="0"/>
              <a:t>gerais</a:t>
            </a:r>
            <a:r>
              <a:rPr lang="en-GB" baseline="0" dirty="0" smtClean="0"/>
              <a:t>, </a:t>
            </a:r>
            <a:r>
              <a:rPr lang="en-GB" baseline="0" smtClean="0"/>
              <a:t>independentes</a:t>
            </a:r>
            <a:r>
              <a:rPr lang="en-GB" baseline="0" dirty="0" smtClean="0"/>
              <a:t> do </a:t>
            </a:r>
            <a:r>
              <a:rPr lang="en-GB" baseline="0" dirty="0" err="1" smtClean="0"/>
              <a:t>domínio</a:t>
            </a:r>
            <a:r>
              <a:rPr lang="en-GB" baseline="0" dirty="0" smtClean="0"/>
              <a:t>.</a:t>
            </a:r>
            <a:endParaRPr lang="en-GB" dirty="0" smtClean="0"/>
          </a:p>
          <a:p>
            <a:pPr marL="171450" indent="-171450">
              <a:buFontTx/>
              <a:buChar char="-"/>
            </a:pPr>
            <a:r>
              <a:rPr lang="en-GB" dirty="0" err="1" smtClean="0"/>
              <a:t>Eapli.framework</a:t>
            </a:r>
            <a:r>
              <a:rPr lang="en-GB" dirty="0" smtClean="0"/>
              <a:t> </a:t>
            </a:r>
            <a:r>
              <a:rPr lang="en-GB" dirty="0"/>
              <a:t>– library (jar)</a:t>
            </a:r>
          </a:p>
        </p:txBody>
      </p:sp>
      <p:sp>
        <p:nvSpPr>
          <p:cNvPr id="4" name="Slide Number Placeholder 3"/>
          <p:cNvSpPr>
            <a:spLocks noGrp="1"/>
          </p:cNvSpPr>
          <p:nvPr>
            <p:ph type="sldNum" sz="quarter" idx="10"/>
          </p:nvPr>
        </p:nvSpPr>
        <p:spPr/>
        <p:txBody>
          <a:bodyPr/>
          <a:lstStyle/>
          <a:p>
            <a:fld id="{54F76911-F589-44E9-8155-61F0472246BF}" type="slidenum">
              <a:rPr lang="pt-PT" smtClean="0"/>
              <a:pPr/>
              <a:t>19</a:t>
            </a:fld>
            <a:endParaRPr lang="pt-PT"/>
          </a:p>
        </p:txBody>
      </p:sp>
    </p:spTree>
    <p:extLst>
      <p:ext uri="{BB962C8B-B14F-4D97-AF65-F5344CB8AC3E}">
        <p14:creationId xmlns:p14="http://schemas.microsoft.com/office/powerpoint/2010/main" val="35999034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Estas</a:t>
            </a:r>
            <a:r>
              <a:rPr lang="en-US" dirty="0" smtClean="0"/>
              <a:t> </a:t>
            </a:r>
            <a:r>
              <a:rPr lang="en-US" dirty="0" err="1" smtClean="0"/>
              <a:t>dependências</a:t>
            </a:r>
            <a:r>
              <a:rPr lang="en-US" dirty="0" smtClean="0"/>
              <a:t> </a:t>
            </a:r>
            <a:r>
              <a:rPr lang="en-US" dirty="0" err="1" smtClean="0"/>
              <a:t>são</a:t>
            </a:r>
            <a:r>
              <a:rPr lang="en-US" dirty="0" smtClean="0"/>
              <a:t> </a:t>
            </a:r>
            <a:r>
              <a:rPr lang="en-US" dirty="0" err="1" smtClean="0"/>
              <a:t>também</a:t>
            </a:r>
            <a:r>
              <a:rPr lang="en-US" dirty="0" smtClean="0"/>
              <a:t> </a:t>
            </a:r>
            <a:r>
              <a:rPr lang="en-US" dirty="0" err="1" smtClean="0"/>
              <a:t>visíveis</a:t>
            </a:r>
            <a:r>
              <a:rPr lang="en-US" dirty="0" smtClean="0"/>
              <a:t> no </a:t>
            </a:r>
            <a:r>
              <a:rPr lang="en-US" dirty="0" err="1" smtClean="0"/>
              <a:t>pom</a:t>
            </a:r>
            <a:r>
              <a:rPr lang="en-US" dirty="0" smtClean="0"/>
              <a:t> do </a:t>
            </a:r>
            <a:r>
              <a:rPr lang="en-US" dirty="0" err="1" smtClean="0"/>
              <a:t>projeto</a:t>
            </a:r>
            <a:r>
              <a:rPr lang="en-US" dirty="0" smtClean="0"/>
              <a:t>.</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20</a:t>
            </a:fld>
            <a:endParaRPr lang="pt-PT"/>
          </a:p>
        </p:txBody>
      </p:sp>
    </p:spTree>
    <p:extLst>
      <p:ext uri="{BB962C8B-B14F-4D97-AF65-F5344CB8AC3E}">
        <p14:creationId xmlns:p14="http://schemas.microsoft.com/office/powerpoint/2010/main" val="2650170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8424EF3-C575-449A-9F2D-5D63427FE921}" type="slidenum">
              <a:rPr lang="en-US"/>
              <a:pPr/>
              <a:t>2</a:t>
            </a:fld>
            <a:endParaRPr lang="en-US"/>
          </a:p>
        </p:txBody>
      </p:sp>
      <p:sp>
        <p:nvSpPr>
          <p:cNvPr id="1001474" name="Rectangle 2"/>
          <p:cNvSpPr>
            <a:spLocks noGrp="1" noRot="1" noChangeAspect="1" noChangeArrowheads="1" noTextEdit="1"/>
          </p:cNvSpPr>
          <p:nvPr>
            <p:ph type="sldImg"/>
          </p:nvPr>
        </p:nvSpPr>
        <p:spPr>
          <a:ln/>
        </p:spPr>
      </p:sp>
      <p:sp>
        <p:nvSpPr>
          <p:cNvPr id="1001475" name="Rectangle 3"/>
          <p:cNvSpPr>
            <a:spLocks noGrp="1" noChangeArrowheads="1"/>
          </p:cNvSpPr>
          <p:nvPr>
            <p:ph type="body" idx="1"/>
          </p:nvPr>
        </p:nvSpPr>
        <p:spPr/>
        <p:txBody>
          <a:bodyPr/>
          <a:lstStyle/>
          <a:p>
            <a:r>
              <a:rPr lang="en-US" dirty="0" err="1" smtClean="0"/>
              <a:t>Começaremos</a:t>
            </a:r>
            <a:r>
              <a:rPr lang="en-US" dirty="0" smtClean="0"/>
              <a:t> </a:t>
            </a:r>
            <a:r>
              <a:rPr lang="en-US" dirty="0" err="1" smtClean="0"/>
              <a:t>por</a:t>
            </a:r>
            <a:r>
              <a:rPr lang="en-US" dirty="0" smtClean="0"/>
              <a:t> </a:t>
            </a:r>
            <a:r>
              <a:rPr lang="en-US" dirty="0" err="1" smtClean="0"/>
              <a:t>estabelecer</a:t>
            </a:r>
            <a:r>
              <a:rPr lang="en-US" dirty="0" smtClean="0"/>
              <a:t> o </a:t>
            </a:r>
            <a:r>
              <a:rPr lang="en-US" dirty="0" err="1" smtClean="0"/>
              <a:t>assunto</a:t>
            </a:r>
            <a:r>
              <a:rPr lang="en-US" dirty="0" smtClean="0"/>
              <a:t>, </a:t>
            </a:r>
            <a:r>
              <a:rPr lang="en-US" dirty="0" err="1" smtClean="0"/>
              <a:t>os</a:t>
            </a:r>
            <a:r>
              <a:rPr lang="en-US" dirty="0" smtClean="0"/>
              <a:t> </a:t>
            </a:r>
            <a:r>
              <a:rPr lang="en-US" dirty="0" err="1" smtClean="0"/>
              <a:t>objetivos</a:t>
            </a:r>
            <a:r>
              <a:rPr lang="en-US" baseline="0" dirty="0" smtClean="0"/>
              <a:t> de </a:t>
            </a:r>
            <a:r>
              <a:rPr lang="en-US" baseline="0" dirty="0" err="1" smtClean="0"/>
              <a:t>aprendizagem</a:t>
            </a:r>
            <a:r>
              <a:rPr lang="en-US" baseline="0" dirty="0" smtClean="0"/>
              <a:t> e </a:t>
            </a:r>
            <a:r>
              <a:rPr lang="en-US" baseline="0" dirty="0" err="1" smtClean="0"/>
              <a:t>os</a:t>
            </a:r>
            <a:r>
              <a:rPr lang="en-US" baseline="0" dirty="0" smtClean="0"/>
              <a:t> </a:t>
            </a:r>
            <a:r>
              <a:rPr lang="en-US" baseline="0" dirty="0" err="1" smtClean="0"/>
              <a:t>pré-requisitos</a:t>
            </a:r>
            <a:r>
              <a:rPr lang="en-US" baseline="0" dirty="0" smtClean="0"/>
              <a:t> </a:t>
            </a:r>
            <a:r>
              <a:rPr lang="en-US" baseline="0" dirty="0" err="1" smtClean="0"/>
              <a:t>desta</a:t>
            </a:r>
            <a:r>
              <a:rPr lang="en-US" baseline="0" dirty="0" smtClean="0"/>
              <a:t> </a:t>
            </a:r>
            <a:r>
              <a:rPr lang="en-US" dirty="0" err="1" smtClean="0"/>
              <a:t>sessão</a:t>
            </a:r>
            <a:r>
              <a:rPr lang="en-US" dirty="0" smtClean="0"/>
              <a:t>.</a:t>
            </a:r>
          </a:p>
          <a:p>
            <a:r>
              <a:rPr lang="en-US" baseline="0" dirty="0" err="1" smtClean="0"/>
              <a:t>Seguidamente</a:t>
            </a:r>
            <a:r>
              <a:rPr lang="en-US" baseline="0" dirty="0" smtClean="0"/>
              <a:t>  </a:t>
            </a:r>
            <a:r>
              <a:rPr lang="en-US" baseline="0" dirty="0" err="1" smtClean="0"/>
              <a:t>descrevemos</a:t>
            </a:r>
            <a:r>
              <a:rPr lang="en-US" baseline="0" dirty="0" smtClean="0"/>
              <a:t> </a:t>
            </a:r>
            <a:r>
              <a:rPr lang="en-US" baseline="0" dirty="0" err="1" smtClean="0"/>
              <a:t>os</a:t>
            </a:r>
            <a:r>
              <a:rPr lang="en-US" baseline="0" dirty="0" smtClean="0"/>
              <a:t> </a:t>
            </a:r>
            <a:r>
              <a:rPr lang="en-US" baseline="0" dirty="0" err="1" smtClean="0"/>
              <a:t>aspetos</a:t>
            </a:r>
            <a:r>
              <a:rPr lang="en-US" baseline="0" dirty="0" smtClean="0"/>
              <a:t> de </a:t>
            </a:r>
            <a:r>
              <a:rPr lang="en-US" baseline="0" dirty="0" err="1" smtClean="0"/>
              <a:t>relevo</a:t>
            </a:r>
            <a:r>
              <a:rPr lang="en-US" baseline="0" dirty="0" smtClean="0"/>
              <a:t> da </a:t>
            </a:r>
            <a:r>
              <a:rPr lang="en-US" baseline="0" dirty="0" err="1" smtClean="0"/>
              <a:t>aplicação</a:t>
            </a:r>
            <a:r>
              <a:rPr lang="en-US" baseline="0" dirty="0" smtClean="0"/>
              <a:t> </a:t>
            </a:r>
            <a:r>
              <a:rPr lang="en-US" baseline="0" dirty="0" err="1" smtClean="0"/>
              <a:t>eCafeteria</a:t>
            </a:r>
            <a:r>
              <a:rPr lang="en-US" baseline="0" dirty="0" smtClean="0"/>
              <a:t> no que se </a:t>
            </a:r>
            <a:r>
              <a:rPr lang="en-US" baseline="0" dirty="0" err="1" smtClean="0"/>
              <a:t>refere</a:t>
            </a:r>
            <a:r>
              <a:rPr lang="en-US" baseline="0" dirty="0" smtClean="0"/>
              <a:t> </a:t>
            </a:r>
            <a:r>
              <a:rPr lang="en-US" baseline="0" dirty="0" err="1" smtClean="0"/>
              <a:t>ao</a:t>
            </a:r>
            <a:r>
              <a:rPr lang="en-US" baseline="0" dirty="0" smtClean="0"/>
              <a:t> </a:t>
            </a:r>
            <a:r>
              <a:rPr lang="en-US" baseline="0" dirty="0" err="1" smtClean="0"/>
              <a:t>seu</a:t>
            </a:r>
            <a:r>
              <a:rPr lang="en-US" baseline="0" dirty="0" smtClean="0"/>
              <a:t> </a:t>
            </a:r>
            <a:r>
              <a:rPr lang="en-US" baseline="0" dirty="0" err="1" smtClean="0"/>
              <a:t>desenho</a:t>
            </a:r>
            <a:r>
              <a:rPr lang="en-US" baseline="0" dirty="0" smtClean="0"/>
              <a:t> e </a:t>
            </a:r>
            <a:r>
              <a:rPr lang="en-US" baseline="0" dirty="0" err="1" smtClean="0"/>
              <a:t>arquitetura</a:t>
            </a:r>
            <a:r>
              <a:rPr lang="en-US" baseline="0" dirty="0" smtClean="0"/>
              <a:t>.</a:t>
            </a:r>
          </a:p>
          <a:p>
            <a:r>
              <a:rPr lang="en-US" baseline="0" dirty="0" smtClean="0"/>
              <a:t>Segue-se </a:t>
            </a:r>
            <a:r>
              <a:rPr lang="en-US" baseline="0" dirty="0" err="1" smtClean="0"/>
              <a:t>uma</a:t>
            </a:r>
            <a:r>
              <a:rPr lang="en-US" baseline="0" dirty="0" smtClean="0"/>
              <a:t> </a:t>
            </a:r>
            <a:r>
              <a:rPr lang="en-US" baseline="0" dirty="0" err="1" smtClean="0"/>
              <a:t>revisão</a:t>
            </a:r>
            <a:r>
              <a:rPr lang="en-US" baseline="0" dirty="0" smtClean="0"/>
              <a:t> de </a:t>
            </a:r>
            <a:r>
              <a:rPr lang="en-US" baseline="0" dirty="0" err="1" smtClean="0"/>
              <a:t>código</a:t>
            </a:r>
            <a:r>
              <a:rPr lang="en-US" baseline="0" dirty="0" smtClean="0"/>
              <a:t>, </a:t>
            </a:r>
            <a:r>
              <a:rPr lang="en-US" baseline="0" dirty="0" err="1" smtClean="0"/>
              <a:t>onde</a:t>
            </a:r>
            <a:r>
              <a:rPr lang="en-US" baseline="0" dirty="0" smtClean="0"/>
              <a:t> </a:t>
            </a:r>
            <a:r>
              <a:rPr lang="en-US" baseline="0" dirty="0" err="1" smtClean="0"/>
              <a:t>analisaremos</a:t>
            </a:r>
            <a:r>
              <a:rPr lang="en-US" baseline="0" dirty="0" smtClean="0"/>
              <a:t> a </a:t>
            </a:r>
            <a:r>
              <a:rPr lang="en-US" baseline="0" dirty="0" err="1" smtClean="0"/>
              <a:t>implementação</a:t>
            </a:r>
            <a:r>
              <a:rPr lang="en-US" baseline="0" dirty="0" smtClean="0"/>
              <a:t> de </a:t>
            </a:r>
            <a:r>
              <a:rPr lang="en-US" baseline="0" dirty="0" err="1" smtClean="0"/>
              <a:t>casos</a:t>
            </a:r>
            <a:r>
              <a:rPr lang="en-US" baseline="0" dirty="0" smtClean="0"/>
              <a:t> de </a:t>
            </a:r>
            <a:r>
              <a:rPr lang="en-US" baseline="0" dirty="0" err="1" smtClean="0"/>
              <a:t>uso</a:t>
            </a:r>
            <a:r>
              <a:rPr lang="en-US" baseline="0" dirty="0" smtClean="0"/>
              <a:t>.</a:t>
            </a:r>
          </a:p>
          <a:p>
            <a:endParaRPr lang="en-US" baseline="0" dirty="0" smtClean="0"/>
          </a:p>
          <a:p>
            <a:r>
              <a:rPr lang="en-US" baseline="0" dirty="0" err="1" smtClean="0"/>
              <a:t>Terminamos</a:t>
            </a:r>
            <a:r>
              <a:rPr lang="en-US" baseline="0" dirty="0" smtClean="0"/>
              <a:t> </a:t>
            </a:r>
            <a:r>
              <a:rPr lang="en-US" baseline="0" dirty="0" err="1" smtClean="0"/>
              <a:t>revendo</a:t>
            </a:r>
            <a:r>
              <a:rPr lang="en-US" baseline="0" dirty="0" smtClean="0"/>
              <a:t> </a:t>
            </a:r>
            <a:r>
              <a:rPr lang="en-US" baseline="0" dirty="0" err="1" smtClean="0"/>
              <a:t>os</a:t>
            </a:r>
            <a:r>
              <a:rPr lang="en-US" baseline="0" dirty="0" smtClean="0"/>
              <a:t> </a:t>
            </a:r>
            <a:r>
              <a:rPr lang="en-US" baseline="0" dirty="0" err="1" smtClean="0"/>
              <a:t>conceitos</a:t>
            </a:r>
            <a:r>
              <a:rPr lang="en-US" baseline="0" dirty="0" smtClean="0"/>
              <a:t> </a:t>
            </a:r>
            <a:r>
              <a:rPr lang="en-US" baseline="0" dirty="0" err="1" smtClean="0"/>
              <a:t>abordados</a:t>
            </a:r>
            <a:r>
              <a:rPr lang="en-US" baseline="0" dirty="0" smtClean="0"/>
              <a:t> </a:t>
            </a:r>
            <a:r>
              <a:rPr lang="en-US" baseline="0" dirty="0" err="1" smtClean="0"/>
              <a:t>nesta</a:t>
            </a:r>
            <a:r>
              <a:rPr lang="en-US" baseline="0" dirty="0" smtClean="0"/>
              <a:t> </a:t>
            </a:r>
            <a:r>
              <a:rPr lang="en-US" baseline="0" dirty="0" err="1" smtClean="0"/>
              <a:t>sessão</a:t>
            </a:r>
            <a:r>
              <a:rPr lang="en-US" baseline="0" dirty="0" smtClean="0"/>
              <a:t>.</a:t>
            </a:r>
          </a:p>
          <a:p>
            <a:endParaRPr lang="en-US" baseline="0" dirty="0" smtClean="0"/>
          </a:p>
          <a:p>
            <a:r>
              <a:rPr lang="en-US" baseline="0" dirty="0" err="1" smtClean="0"/>
              <a:t>Está</a:t>
            </a:r>
            <a:r>
              <a:rPr lang="en-US" baseline="0" dirty="0" smtClean="0"/>
              <a:t> </a:t>
            </a:r>
            <a:r>
              <a:rPr lang="en-US" baseline="0" dirty="0" err="1" smtClean="0"/>
              <a:t>disponível</a:t>
            </a:r>
            <a:r>
              <a:rPr lang="en-US" baseline="0" dirty="0" smtClean="0"/>
              <a:t> um </a:t>
            </a:r>
            <a:r>
              <a:rPr lang="en-US" baseline="0" dirty="0" err="1" smtClean="0"/>
              <a:t>questionário</a:t>
            </a:r>
            <a:r>
              <a:rPr lang="en-US" baseline="0" dirty="0" smtClean="0"/>
              <a:t> de </a:t>
            </a:r>
            <a:r>
              <a:rPr lang="en-US" baseline="0" dirty="0" err="1" smtClean="0"/>
              <a:t>avaliação</a:t>
            </a:r>
            <a:r>
              <a:rPr lang="en-US" baseline="0" dirty="0" smtClean="0"/>
              <a:t> </a:t>
            </a:r>
            <a:r>
              <a:rPr lang="en-US" baseline="0" dirty="0" err="1" smtClean="0"/>
              <a:t>formativa</a:t>
            </a:r>
            <a:r>
              <a:rPr lang="en-US" baseline="0" dirty="0" smtClean="0"/>
              <a:t>. </a:t>
            </a:r>
            <a:r>
              <a:rPr lang="en-US" baseline="0" dirty="0" err="1" smtClean="0"/>
              <a:t>Recomendamos</a:t>
            </a:r>
            <a:r>
              <a:rPr lang="en-US" baseline="0" dirty="0" smtClean="0"/>
              <a:t> que </a:t>
            </a:r>
            <a:r>
              <a:rPr lang="en-US" baseline="0" dirty="0" err="1" smtClean="0"/>
              <a:t>respondam</a:t>
            </a:r>
            <a:r>
              <a:rPr lang="en-US" baseline="0" dirty="0" smtClean="0"/>
              <a:t> a </a:t>
            </a:r>
            <a:r>
              <a:rPr lang="en-US" baseline="0" dirty="0" err="1" smtClean="0"/>
              <a:t>este</a:t>
            </a:r>
            <a:r>
              <a:rPr lang="en-US" baseline="0" dirty="0" smtClean="0"/>
              <a:t> </a:t>
            </a:r>
            <a:r>
              <a:rPr lang="en-US" baseline="0" dirty="0" err="1" smtClean="0"/>
              <a:t>questionário</a:t>
            </a:r>
            <a:r>
              <a:rPr lang="en-US" baseline="0" dirty="0" smtClean="0"/>
              <a:t> e </a:t>
            </a:r>
            <a:r>
              <a:rPr lang="en-US" baseline="0" dirty="0" err="1" smtClean="0"/>
              <a:t>analisem</a:t>
            </a:r>
            <a:r>
              <a:rPr lang="en-US" baseline="0" dirty="0" smtClean="0"/>
              <a:t> </a:t>
            </a:r>
            <a:r>
              <a:rPr lang="en-US" baseline="0" dirty="0" err="1" smtClean="0"/>
              <a:t>os</a:t>
            </a:r>
            <a:r>
              <a:rPr lang="en-US" baseline="0" dirty="0" smtClean="0"/>
              <a:t> </a:t>
            </a:r>
            <a:r>
              <a:rPr lang="en-US" baseline="0" dirty="0" err="1" smtClean="0"/>
              <a:t>cenários</a:t>
            </a:r>
            <a:r>
              <a:rPr lang="en-US" baseline="0" dirty="0" smtClean="0"/>
              <a:t> </a:t>
            </a:r>
            <a:r>
              <a:rPr lang="en-US" baseline="0" dirty="0" err="1" smtClean="0"/>
              <a:t>apresentados</a:t>
            </a:r>
            <a:r>
              <a:rPr lang="en-US" baseline="0" dirty="0" smtClean="0"/>
              <a:t> à luz dos </a:t>
            </a:r>
            <a:r>
              <a:rPr lang="en-US" baseline="0" dirty="0" err="1" smtClean="0"/>
              <a:t>conceitos</a:t>
            </a:r>
            <a:r>
              <a:rPr lang="en-US" baseline="0" dirty="0" smtClean="0"/>
              <a:t> </a:t>
            </a:r>
            <a:r>
              <a:rPr lang="en-US" baseline="0" dirty="0" err="1" smtClean="0"/>
              <a:t>aqui</a:t>
            </a:r>
            <a:r>
              <a:rPr lang="en-US" baseline="0" dirty="0" smtClean="0"/>
              <a:t> </a:t>
            </a:r>
            <a:r>
              <a:rPr lang="en-US" baseline="0" dirty="0" err="1" smtClean="0"/>
              <a:t>discutidos</a:t>
            </a:r>
            <a:r>
              <a:rPr lang="en-US" baseline="0" dirty="0" smtClean="0"/>
              <a:t>. As </a:t>
            </a:r>
            <a:r>
              <a:rPr lang="en-US" baseline="0" dirty="0" err="1" smtClean="0"/>
              <a:t>questões</a:t>
            </a:r>
            <a:r>
              <a:rPr lang="en-US" baseline="0" dirty="0" smtClean="0"/>
              <a:t> </a:t>
            </a:r>
            <a:r>
              <a:rPr lang="en-US" baseline="0" dirty="0" err="1" smtClean="0"/>
              <a:t>levantadas</a:t>
            </a:r>
            <a:r>
              <a:rPr lang="en-US" baseline="0" dirty="0" smtClean="0"/>
              <a:t> no </a:t>
            </a:r>
            <a:r>
              <a:rPr lang="en-US" baseline="0" dirty="0" err="1" smtClean="0"/>
              <a:t>questionário</a:t>
            </a:r>
            <a:r>
              <a:rPr lang="en-US" baseline="0" dirty="0" smtClean="0"/>
              <a:t> </a:t>
            </a:r>
            <a:r>
              <a:rPr lang="en-US" baseline="0" dirty="0" err="1" smtClean="0"/>
              <a:t>podem</a:t>
            </a:r>
            <a:r>
              <a:rPr lang="en-US" baseline="0" dirty="0" smtClean="0"/>
              <a:t> </a:t>
            </a:r>
            <a:r>
              <a:rPr lang="en-US" baseline="0" dirty="0" err="1" smtClean="0"/>
              <a:t>ser</a:t>
            </a:r>
            <a:r>
              <a:rPr lang="en-US" baseline="0" dirty="0" smtClean="0"/>
              <a:t> </a:t>
            </a:r>
            <a:r>
              <a:rPr lang="en-US" baseline="0" dirty="0" err="1" smtClean="0"/>
              <a:t>discutidas</a:t>
            </a:r>
            <a:r>
              <a:rPr lang="en-US" baseline="0" dirty="0" smtClean="0"/>
              <a:t> </a:t>
            </a:r>
            <a:r>
              <a:rPr lang="en-US" baseline="0" dirty="0" err="1" smtClean="0"/>
              <a:t>em</a:t>
            </a:r>
            <a:r>
              <a:rPr lang="en-US" baseline="0" dirty="0" smtClean="0"/>
              <a:t> </a:t>
            </a:r>
            <a:r>
              <a:rPr lang="en-US" baseline="0" dirty="0" err="1" smtClean="0"/>
              <a:t>grupo</a:t>
            </a:r>
            <a:r>
              <a:rPr lang="en-US" baseline="0" dirty="0" smtClean="0"/>
              <a:t>, </a:t>
            </a:r>
            <a:r>
              <a:rPr lang="en-US" baseline="0" dirty="0" err="1" smtClean="0"/>
              <a:t>imaginando</a:t>
            </a:r>
            <a:r>
              <a:rPr lang="en-US" baseline="0" dirty="0" smtClean="0"/>
              <a:t> </a:t>
            </a:r>
            <a:r>
              <a:rPr lang="en-US" baseline="0" dirty="0" err="1" smtClean="0"/>
              <a:t>cenários</a:t>
            </a:r>
            <a:r>
              <a:rPr lang="en-US" baseline="0" dirty="0" smtClean="0"/>
              <a:t> </a:t>
            </a:r>
            <a:r>
              <a:rPr lang="en-US" baseline="0" dirty="0" err="1" smtClean="0"/>
              <a:t>semelhantes</a:t>
            </a:r>
            <a:r>
              <a:rPr lang="en-US" baseline="0" dirty="0" smtClean="0"/>
              <a:t> e </a:t>
            </a:r>
            <a:r>
              <a:rPr lang="en-US" baseline="0" dirty="0" err="1" smtClean="0"/>
              <a:t>casos</a:t>
            </a:r>
            <a:r>
              <a:rPr lang="en-US" baseline="0" dirty="0" smtClean="0"/>
              <a:t> </a:t>
            </a:r>
            <a:r>
              <a:rPr lang="en-US" baseline="0" dirty="0" err="1" smtClean="0"/>
              <a:t>concretos</a:t>
            </a:r>
            <a:r>
              <a:rPr lang="en-US" baseline="0" dirty="0" smtClean="0"/>
              <a:t> de </a:t>
            </a:r>
            <a:r>
              <a:rPr lang="en-US" baseline="0" dirty="0" err="1" smtClean="0"/>
              <a:t>aplicação</a:t>
            </a:r>
            <a:r>
              <a:rPr lang="en-US" baseline="0" dirty="0" smtClean="0"/>
              <a:t>.</a:t>
            </a:r>
          </a:p>
          <a:p>
            <a:endParaRPr lang="en-US" baseline="0" dirty="0" smtClean="0"/>
          </a:p>
          <a:p>
            <a:r>
              <a:rPr lang="en-US" baseline="0" dirty="0" smtClean="0"/>
              <a:t>A </a:t>
            </a:r>
            <a:r>
              <a:rPr lang="en-US" baseline="0" dirty="0" err="1" smtClean="0"/>
              <a:t>sessão</a:t>
            </a:r>
            <a:r>
              <a:rPr lang="en-US" baseline="0" dirty="0" smtClean="0"/>
              <a:t> </a:t>
            </a:r>
            <a:r>
              <a:rPr lang="en-US" baseline="0" dirty="0" err="1" smtClean="0"/>
              <a:t>está</a:t>
            </a:r>
            <a:r>
              <a:rPr lang="en-US" baseline="0" dirty="0" smtClean="0"/>
              <a:t> </a:t>
            </a:r>
            <a:r>
              <a:rPr lang="en-US" baseline="0" dirty="0" err="1" smtClean="0"/>
              <a:t>organizada</a:t>
            </a:r>
            <a:r>
              <a:rPr lang="en-US" baseline="0" dirty="0" smtClean="0"/>
              <a:t> </a:t>
            </a:r>
            <a:r>
              <a:rPr lang="en-US" baseline="0" dirty="0" err="1" smtClean="0"/>
              <a:t>em</a:t>
            </a:r>
            <a:r>
              <a:rPr lang="en-US" baseline="0" dirty="0" smtClean="0"/>
              <a:t> </a:t>
            </a:r>
            <a:r>
              <a:rPr lang="en-US" baseline="0" dirty="0" err="1" smtClean="0"/>
              <a:t>duas</a:t>
            </a:r>
            <a:r>
              <a:rPr lang="en-US" baseline="0" dirty="0" smtClean="0"/>
              <a:t> </a:t>
            </a:r>
            <a:r>
              <a:rPr lang="en-US" baseline="0" dirty="0" err="1" smtClean="0"/>
              <a:t>partes</a:t>
            </a:r>
            <a:r>
              <a:rPr lang="en-US" baseline="0" dirty="0" smtClean="0"/>
              <a:t>.</a:t>
            </a:r>
          </a:p>
          <a:p>
            <a:r>
              <a:rPr lang="en-US" baseline="0" dirty="0" err="1" smtClean="0"/>
              <a:t>Numa</a:t>
            </a:r>
            <a:r>
              <a:rPr lang="en-US" baseline="0" dirty="0" smtClean="0"/>
              <a:t> </a:t>
            </a:r>
            <a:r>
              <a:rPr lang="en-US" b="1" baseline="0" dirty="0" err="1" smtClean="0"/>
              <a:t>primeira</a:t>
            </a:r>
            <a:r>
              <a:rPr lang="en-US" b="1" baseline="0" dirty="0" smtClean="0"/>
              <a:t> parte</a:t>
            </a:r>
            <a:r>
              <a:rPr lang="en-US" baseline="0" dirty="0" smtClean="0"/>
              <a:t>, </a:t>
            </a:r>
            <a:r>
              <a:rPr lang="en-US" baseline="0" dirty="0" err="1" smtClean="0"/>
              <a:t>introduzimos</a:t>
            </a:r>
            <a:r>
              <a:rPr lang="en-US" baseline="0" dirty="0" smtClean="0"/>
              <a:t> o </a:t>
            </a:r>
            <a:r>
              <a:rPr lang="en-US" baseline="0" dirty="0" err="1" smtClean="0"/>
              <a:t>projeto</a:t>
            </a:r>
            <a:r>
              <a:rPr lang="en-US" baseline="0" dirty="0" smtClean="0"/>
              <a:t> </a:t>
            </a:r>
            <a:r>
              <a:rPr lang="en-US" baseline="0" dirty="0" err="1" smtClean="0"/>
              <a:t>eCafeteria</a:t>
            </a:r>
            <a:r>
              <a:rPr lang="en-US" baseline="0" dirty="0" smtClean="0"/>
              <a:t>.</a:t>
            </a:r>
          </a:p>
          <a:p>
            <a:r>
              <a:rPr lang="en-US" baseline="0" dirty="0" smtClean="0"/>
              <a:t>Na </a:t>
            </a:r>
            <a:r>
              <a:rPr lang="en-US" b="1" baseline="0" dirty="0" err="1" smtClean="0"/>
              <a:t>segunda</a:t>
            </a:r>
            <a:r>
              <a:rPr lang="en-US" b="1" baseline="0" dirty="0" smtClean="0"/>
              <a:t> parte </a:t>
            </a:r>
            <a:r>
              <a:rPr lang="en-US" baseline="0" dirty="0" err="1" smtClean="0"/>
              <a:t>analisamos</a:t>
            </a:r>
            <a:r>
              <a:rPr lang="en-US" baseline="0" dirty="0" smtClean="0"/>
              <a:t> o </a:t>
            </a:r>
            <a:r>
              <a:rPr lang="en-US" baseline="0" dirty="0" err="1" smtClean="0"/>
              <a:t>código</a:t>
            </a:r>
            <a:r>
              <a:rPr lang="en-US" baseline="0" dirty="0" smtClean="0"/>
              <a:t> e a forma </a:t>
            </a:r>
            <a:r>
              <a:rPr lang="en-US" baseline="0" dirty="0" err="1" smtClean="0"/>
              <a:t>como</a:t>
            </a:r>
            <a:r>
              <a:rPr lang="en-US" baseline="0" dirty="0" smtClean="0"/>
              <a:t> a framework EAPLI se </a:t>
            </a:r>
            <a:r>
              <a:rPr lang="en-US" baseline="0" dirty="0" err="1" smtClean="0"/>
              <a:t>integra</a:t>
            </a:r>
            <a:r>
              <a:rPr lang="en-US" baseline="0" dirty="0" smtClean="0"/>
              <a:t> </a:t>
            </a:r>
            <a:r>
              <a:rPr lang="en-US" baseline="0" dirty="0" err="1" smtClean="0"/>
              <a:t>numa</a:t>
            </a:r>
            <a:r>
              <a:rPr lang="en-US" baseline="0" dirty="0" smtClean="0"/>
              <a:t> </a:t>
            </a:r>
            <a:r>
              <a:rPr lang="en-US" baseline="0" dirty="0" err="1" smtClean="0"/>
              <a:t>aplicação</a:t>
            </a:r>
            <a:r>
              <a:rPr lang="en-US" baseline="0" dirty="0" smtClean="0"/>
              <a:t>.</a:t>
            </a:r>
            <a:endParaRPr lang="en-US" dirty="0"/>
          </a:p>
        </p:txBody>
      </p:sp>
    </p:spTree>
    <p:extLst>
      <p:ext uri="{BB962C8B-B14F-4D97-AF65-F5344CB8AC3E}">
        <p14:creationId xmlns:p14="http://schemas.microsoft.com/office/powerpoint/2010/main" val="7487169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a:t>
            </a:r>
            <a:r>
              <a:rPr lang="en-US" dirty="0" err="1" smtClean="0"/>
              <a:t>solução</a:t>
            </a:r>
            <a:r>
              <a:rPr lang="en-US" dirty="0" smtClean="0"/>
              <a:t> </a:t>
            </a:r>
            <a:r>
              <a:rPr lang="en-US" dirty="0" err="1" smtClean="0"/>
              <a:t>eCafeteria</a:t>
            </a:r>
            <a:r>
              <a:rPr lang="en-US" dirty="0" smtClean="0"/>
              <a:t> tem </a:t>
            </a:r>
            <a:r>
              <a:rPr lang="en-US" dirty="0" err="1" smtClean="0"/>
              <a:t>alguns</a:t>
            </a:r>
            <a:r>
              <a:rPr lang="en-US" dirty="0" smtClean="0"/>
              <a:t> </a:t>
            </a:r>
            <a:r>
              <a:rPr lang="en-US" dirty="0" err="1" smtClean="0"/>
              <a:t>casos</a:t>
            </a:r>
            <a:r>
              <a:rPr lang="en-US" dirty="0" smtClean="0"/>
              <a:t> de </a:t>
            </a:r>
            <a:r>
              <a:rPr lang="en-US" dirty="0" err="1" smtClean="0"/>
              <a:t>uso</a:t>
            </a:r>
            <a:r>
              <a:rPr lang="en-US" dirty="0" smtClean="0"/>
              <a:t> </a:t>
            </a:r>
            <a:r>
              <a:rPr lang="en-US" dirty="0" err="1" smtClean="0"/>
              <a:t>implementados</a:t>
            </a:r>
            <a:r>
              <a:rPr lang="en-US" dirty="0" smtClean="0"/>
              <a:t>.</a:t>
            </a:r>
          </a:p>
          <a:p>
            <a:r>
              <a:rPr lang="en-US" dirty="0" smtClean="0"/>
              <a:t>A</a:t>
            </a:r>
            <a:r>
              <a:rPr lang="en-US" baseline="0" dirty="0" smtClean="0"/>
              <a:t> </a:t>
            </a:r>
            <a:r>
              <a:rPr lang="en-US" baseline="0" dirty="0" err="1" smtClean="0"/>
              <a:t>análise</a:t>
            </a:r>
            <a:r>
              <a:rPr lang="en-US" baseline="0" dirty="0" smtClean="0"/>
              <a:t> do </a:t>
            </a:r>
            <a:r>
              <a:rPr lang="en-US" baseline="0" dirty="0" err="1" smtClean="0"/>
              <a:t>código</a:t>
            </a:r>
            <a:r>
              <a:rPr lang="en-US" baseline="0" dirty="0" smtClean="0"/>
              <a:t>, debugging e </a:t>
            </a:r>
            <a:r>
              <a:rPr lang="en-US" baseline="0" dirty="0" err="1" smtClean="0"/>
              <a:t>traçagem</a:t>
            </a:r>
            <a:r>
              <a:rPr lang="en-US" baseline="0" dirty="0" smtClean="0"/>
              <a:t> </a:t>
            </a:r>
            <a:r>
              <a:rPr lang="en-US" baseline="0" dirty="0" err="1" smtClean="0"/>
              <a:t>destes</a:t>
            </a:r>
            <a:r>
              <a:rPr lang="en-US" baseline="0" dirty="0" smtClean="0"/>
              <a:t> </a:t>
            </a:r>
            <a:r>
              <a:rPr lang="en-US" baseline="0" dirty="0" err="1" smtClean="0"/>
              <a:t>casos</a:t>
            </a:r>
            <a:r>
              <a:rPr lang="en-US" baseline="0" dirty="0" smtClean="0"/>
              <a:t> de </a:t>
            </a:r>
            <a:r>
              <a:rPr lang="en-US" baseline="0" dirty="0" err="1" smtClean="0"/>
              <a:t>uso</a:t>
            </a:r>
            <a:r>
              <a:rPr lang="en-US" baseline="0" dirty="0" smtClean="0"/>
              <a:t> </a:t>
            </a:r>
            <a:r>
              <a:rPr lang="en-US" baseline="0" dirty="0" err="1" smtClean="0"/>
              <a:t>facilitará</a:t>
            </a:r>
            <a:r>
              <a:rPr lang="en-US" baseline="0" dirty="0" smtClean="0"/>
              <a:t> o </a:t>
            </a:r>
            <a:r>
              <a:rPr lang="en-US" baseline="0" dirty="0" err="1" smtClean="0"/>
              <a:t>processo</a:t>
            </a:r>
            <a:r>
              <a:rPr lang="en-US" baseline="0" dirty="0" smtClean="0"/>
              <a:t> de </a:t>
            </a:r>
            <a:r>
              <a:rPr lang="en-US" baseline="0" dirty="0" err="1" smtClean="0"/>
              <a:t>aprendizagem</a:t>
            </a:r>
            <a:r>
              <a:rPr lang="en-US" baseline="0" dirty="0" smtClean="0"/>
              <a:t> da </a:t>
            </a:r>
            <a:r>
              <a:rPr lang="en-US" baseline="0" dirty="0" err="1" smtClean="0"/>
              <a:t>solução</a:t>
            </a:r>
            <a:r>
              <a:rPr lang="en-US" baseline="0" dirty="0" smtClean="0"/>
              <a:t> e, </a:t>
            </a:r>
            <a:r>
              <a:rPr lang="pt-BR" baseline="0" dirty="0" smtClean="0"/>
              <a:t>em particular, da </a:t>
            </a:r>
            <a:r>
              <a:rPr lang="en-US" baseline="0" dirty="0" err="1" smtClean="0"/>
              <a:t>adaptação</a:t>
            </a:r>
            <a:r>
              <a:rPr lang="en-US" baseline="0" dirty="0" smtClean="0"/>
              <a:t> </a:t>
            </a:r>
            <a:r>
              <a:rPr lang="pt-BR" baseline="0" dirty="0" smtClean="0"/>
              <a:t>à framework de EAPLI, que será fundamental no desenvolvimento do trabalho a realizar durante o semestre.</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21</a:t>
            </a:fld>
            <a:endParaRPr lang="pt-PT"/>
          </a:p>
        </p:txBody>
      </p:sp>
    </p:spTree>
    <p:extLst>
      <p:ext uri="{BB962C8B-B14F-4D97-AF65-F5344CB8AC3E}">
        <p14:creationId xmlns:p14="http://schemas.microsoft.com/office/powerpoint/2010/main" val="25347624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Poderão</a:t>
            </a:r>
            <a:r>
              <a:rPr lang="en-US" dirty="0" smtClean="0"/>
              <a:t> </a:t>
            </a:r>
            <a:r>
              <a:rPr lang="en-US" dirty="0" err="1" smtClean="0"/>
              <a:t>ser</a:t>
            </a:r>
            <a:r>
              <a:rPr lang="en-US" dirty="0" smtClean="0"/>
              <a:t> </a:t>
            </a:r>
            <a:r>
              <a:rPr lang="en-US" dirty="0" err="1" smtClean="0"/>
              <a:t>particularmente</a:t>
            </a:r>
            <a:r>
              <a:rPr lang="en-US" baseline="0" dirty="0" smtClean="0"/>
              <a:t> </a:t>
            </a:r>
            <a:r>
              <a:rPr lang="en-US" baseline="0" dirty="0" err="1" smtClean="0"/>
              <a:t>interessantes</a:t>
            </a:r>
            <a:r>
              <a:rPr lang="en-US" baseline="0" dirty="0" smtClean="0"/>
              <a:t> do </a:t>
            </a:r>
            <a:r>
              <a:rPr lang="en-US" baseline="0" dirty="0" err="1" smtClean="0"/>
              <a:t>ponto</a:t>
            </a:r>
            <a:r>
              <a:rPr lang="en-US" baseline="0" dirty="0" smtClean="0"/>
              <a:t> de vista </a:t>
            </a:r>
            <a:r>
              <a:rPr lang="en-US" baseline="0" dirty="0" err="1" smtClean="0"/>
              <a:t>pedagógico</a:t>
            </a:r>
            <a:r>
              <a:rPr lang="en-US" baseline="0" dirty="0" smtClean="0"/>
              <a:t> </a:t>
            </a:r>
            <a:r>
              <a:rPr lang="en-US" baseline="0" dirty="0" err="1" smtClean="0"/>
              <a:t>os</a:t>
            </a:r>
            <a:r>
              <a:rPr lang="en-US" baseline="0" dirty="0" smtClean="0"/>
              <a:t> </a:t>
            </a:r>
            <a:r>
              <a:rPr lang="en-US" baseline="0" dirty="0" err="1" smtClean="0"/>
              <a:t>casos</a:t>
            </a:r>
            <a:r>
              <a:rPr lang="en-US" baseline="0" dirty="0" smtClean="0"/>
              <a:t> de </a:t>
            </a:r>
            <a:r>
              <a:rPr lang="en-US" baseline="0" dirty="0" err="1" smtClean="0"/>
              <a:t>uso</a:t>
            </a:r>
            <a:r>
              <a:rPr lang="en-US" baseline="0" dirty="0" smtClean="0"/>
              <a:t> </a:t>
            </a:r>
            <a:r>
              <a:rPr lang="en-US" baseline="0" dirty="0" err="1" smtClean="0"/>
              <a:t>aqui</a:t>
            </a:r>
            <a:r>
              <a:rPr lang="en-US" baseline="0" dirty="0" smtClean="0"/>
              <a:t> </a:t>
            </a:r>
            <a:r>
              <a:rPr lang="en-US" baseline="0" dirty="0" err="1" smtClean="0"/>
              <a:t>patentes</a:t>
            </a:r>
            <a:r>
              <a:rPr lang="en-US" baseline="0" dirty="0" smtClean="0"/>
              <a:t>.</a:t>
            </a:r>
          </a:p>
          <a:p>
            <a:endParaRPr lang="en-US" baseline="0" dirty="0" smtClean="0"/>
          </a:p>
          <a:p>
            <a:endParaRPr lang="en-US" baseline="0" dirty="0" smtClean="0"/>
          </a:p>
          <a:p>
            <a:endParaRPr lang="en-US" baseline="0" dirty="0" smtClean="0"/>
          </a:p>
          <a:p>
            <a:r>
              <a:rPr lang="en-US" baseline="0" dirty="0" smtClean="0"/>
              <a:t>…</a:t>
            </a:r>
          </a:p>
          <a:p>
            <a:endParaRPr lang="en-US" baseline="0" dirty="0" smtClean="0"/>
          </a:p>
          <a:p>
            <a:r>
              <a:rPr lang="en-US" baseline="0" dirty="0" err="1" smtClean="0"/>
              <a:t>Terminamos</a:t>
            </a:r>
            <a:r>
              <a:rPr lang="en-US" baseline="0" dirty="0" smtClean="0"/>
              <a:t> </a:t>
            </a:r>
            <a:r>
              <a:rPr lang="en-US" baseline="0" dirty="0" err="1" smtClean="0"/>
              <a:t>por</a:t>
            </a:r>
            <a:r>
              <a:rPr lang="en-US" baseline="0" dirty="0" smtClean="0"/>
              <a:t> </a:t>
            </a:r>
            <a:r>
              <a:rPr lang="en-US" baseline="0" dirty="0" err="1" smtClean="0"/>
              <a:t>aqui</a:t>
            </a:r>
            <a:r>
              <a:rPr lang="en-US" baseline="0" dirty="0" smtClean="0"/>
              <a:t> a </a:t>
            </a:r>
            <a:r>
              <a:rPr lang="en-US" baseline="0" dirty="0" err="1" smtClean="0"/>
              <a:t>primeira</a:t>
            </a:r>
            <a:r>
              <a:rPr lang="en-US" baseline="0" dirty="0" smtClean="0"/>
              <a:t> Parte </a:t>
            </a:r>
            <a:r>
              <a:rPr lang="en-US" baseline="0" dirty="0" err="1" smtClean="0"/>
              <a:t>desta</a:t>
            </a:r>
            <a:r>
              <a:rPr lang="en-US" baseline="0" dirty="0" smtClean="0"/>
              <a:t> </a:t>
            </a:r>
            <a:r>
              <a:rPr lang="en-US" baseline="0" dirty="0" err="1" smtClean="0"/>
              <a:t>sessão</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22</a:t>
            </a:fld>
            <a:endParaRPr lang="pt-PT"/>
          </a:p>
        </p:txBody>
      </p:sp>
    </p:spTree>
    <p:extLst>
      <p:ext uri="{BB962C8B-B14F-4D97-AF65-F5344CB8AC3E}">
        <p14:creationId xmlns:p14="http://schemas.microsoft.com/office/powerpoint/2010/main" val="2545199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8424EF3-C575-449A-9F2D-5D63427FE921}" type="slidenum">
              <a:rPr lang="en-US"/>
              <a:pPr/>
              <a:t>4</a:t>
            </a:fld>
            <a:endParaRPr lang="en-US"/>
          </a:p>
        </p:txBody>
      </p:sp>
      <p:sp>
        <p:nvSpPr>
          <p:cNvPr id="1001474" name="Rectangle 2"/>
          <p:cNvSpPr>
            <a:spLocks noGrp="1" noRot="1" noChangeAspect="1" noChangeArrowheads="1" noTextEdit="1"/>
          </p:cNvSpPr>
          <p:nvPr>
            <p:ph type="sldImg"/>
          </p:nvPr>
        </p:nvSpPr>
        <p:spPr>
          <a:ln/>
        </p:spPr>
      </p:sp>
      <p:sp>
        <p:nvSpPr>
          <p:cNvPr id="1001475" name="Rectangle 3"/>
          <p:cNvSpPr>
            <a:spLocks noGrp="1" noChangeArrowheads="1"/>
          </p:cNvSpPr>
          <p:nvPr>
            <p:ph type="body" idx="1"/>
          </p:nvPr>
        </p:nvSpPr>
        <p:spPr/>
        <p:txBody>
          <a:bodyPr/>
          <a:lstStyle/>
          <a:p>
            <a:r>
              <a:rPr lang="en-US" dirty="0" err="1" smtClean="0"/>
              <a:t>Esta</a:t>
            </a:r>
            <a:r>
              <a:rPr lang="en-US" dirty="0" smtClean="0"/>
              <a:t> </a:t>
            </a:r>
            <a:r>
              <a:rPr lang="en-US" dirty="0" err="1" smtClean="0"/>
              <a:t>sessão</a:t>
            </a:r>
            <a:r>
              <a:rPr lang="en-US" dirty="0" smtClean="0"/>
              <a:t> </a:t>
            </a:r>
            <a:r>
              <a:rPr lang="en-US" dirty="0" err="1" smtClean="0"/>
              <a:t>dedica</a:t>
            </a:r>
            <a:r>
              <a:rPr lang="en-US" dirty="0" smtClean="0"/>
              <a:t>-se à </a:t>
            </a:r>
            <a:r>
              <a:rPr lang="en-US" dirty="0" err="1" smtClean="0"/>
              <a:t>introdução</a:t>
            </a:r>
            <a:r>
              <a:rPr lang="en-US" baseline="0" dirty="0" smtClean="0"/>
              <a:t> do </a:t>
            </a:r>
            <a:r>
              <a:rPr lang="en-US" baseline="0" dirty="0" err="1" smtClean="0"/>
              <a:t>projecto</a:t>
            </a:r>
            <a:r>
              <a:rPr lang="en-US" baseline="0" dirty="0" smtClean="0"/>
              <a:t> </a:t>
            </a:r>
            <a:r>
              <a:rPr lang="en-US" baseline="0" dirty="0" err="1" smtClean="0"/>
              <a:t>eCafeteria</a:t>
            </a:r>
            <a:r>
              <a:rPr lang="en-US" baseline="0" dirty="0" smtClean="0"/>
              <a:t>; um </a:t>
            </a:r>
            <a:r>
              <a:rPr lang="en-US" baseline="0" dirty="0" err="1" smtClean="0"/>
              <a:t>sistema</a:t>
            </a:r>
            <a:r>
              <a:rPr lang="en-US" baseline="0" dirty="0" smtClean="0"/>
              <a:t> que </a:t>
            </a:r>
            <a:r>
              <a:rPr lang="en-US" baseline="0" dirty="0" err="1" smtClean="0"/>
              <a:t>gere</a:t>
            </a:r>
            <a:r>
              <a:rPr lang="en-US" baseline="0" dirty="0" smtClean="0"/>
              <a:t> a </a:t>
            </a:r>
            <a:r>
              <a:rPr lang="en-US" baseline="0" dirty="0" err="1" smtClean="0"/>
              <a:t>operação</a:t>
            </a:r>
            <a:r>
              <a:rPr lang="en-US" baseline="0" dirty="0" smtClean="0"/>
              <a:t> de </a:t>
            </a:r>
            <a:r>
              <a:rPr lang="en-US" baseline="0" dirty="0" err="1" smtClean="0"/>
              <a:t>uma</a:t>
            </a:r>
            <a:r>
              <a:rPr lang="en-US" baseline="0" dirty="0" smtClean="0"/>
              <a:t> cantina </a:t>
            </a:r>
            <a:r>
              <a:rPr lang="en-US" baseline="0" dirty="0" err="1" smtClean="0"/>
              <a:t>em</a:t>
            </a:r>
            <a:r>
              <a:rPr lang="en-US" baseline="0" dirty="0" smtClean="0"/>
              <a:t> </a:t>
            </a:r>
            <a:r>
              <a:rPr lang="en-US" baseline="0" dirty="0" err="1" smtClean="0"/>
              <a:t>ambiente</a:t>
            </a:r>
            <a:r>
              <a:rPr lang="en-US" baseline="0" dirty="0" smtClean="0"/>
              <a:t> escolar.</a:t>
            </a:r>
          </a:p>
          <a:p>
            <a:r>
              <a:rPr lang="en-US" baseline="0" dirty="0" smtClean="0"/>
              <a:t>Este </a:t>
            </a:r>
            <a:r>
              <a:rPr lang="en-US" baseline="0" dirty="0" err="1" smtClean="0"/>
              <a:t>projeto</a:t>
            </a:r>
            <a:r>
              <a:rPr lang="en-US" baseline="0" dirty="0" smtClean="0"/>
              <a:t> </a:t>
            </a:r>
            <a:r>
              <a:rPr lang="en-US" baseline="0" dirty="0" err="1" smtClean="0"/>
              <a:t>recorre</a:t>
            </a:r>
            <a:r>
              <a:rPr lang="en-US" baseline="0" dirty="0" smtClean="0"/>
              <a:t> à framework EAPLI; a </a:t>
            </a:r>
            <a:r>
              <a:rPr lang="en-US" baseline="0" dirty="0" err="1" smtClean="0"/>
              <a:t>mesma</a:t>
            </a:r>
            <a:r>
              <a:rPr lang="en-US" baseline="0" dirty="0" smtClean="0"/>
              <a:t> que </a:t>
            </a:r>
            <a:r>
              <a:rPr lang="en-US" baseline="0" dirty="0" err="1" smtClean="0"/>
              <a:t>vamos</a:t>
            </a:r>
            <a:r>
              <a:rPr lang="en-US" baseline="0" dirty="0" smtClean="0"/>
              <a:t> </a:t>
            </a:r>
            <a:r>
              <a:rPr lang="en-US" baseline="0" dirty="0" err="1" smtClean="0"/>
              <a:t>utilizar</a:t>
            </a:r>
            <a:r>
              <a:rPr lang="en-US" baseline="0" dirty="0" smtClean="0"/>
              <a:t> no </a:t>
            </a:r>
            <a:r>
              <a:rPr lang="en-US" baseline="0" dirty="0" err="1" smtClean="0"/>
              <a:t>projeto</a:t>
            </a:r>
            <a:r>
              <a:rPr lang="en-US" baseline="0" dirty="0" smtClean="0"/>
              <a:t> do </a:t>
            </a:r>
            <a:r>
              <a:rPr lang="en-US" baseline="0" dirty="0" err="1" smtClean="0"/>
              <a:t>semestre</a:t>
            </a:r>
            <a:r>
              <a:rPr lang="en-US" baseline="0" dirty="0" smtClean="0"/>
              <a:t>.</a:t>
            </a:r>
          </a:p>
          <a:p>
            <a:endParaRPr lang="en-US" baseline="0" dirty="0" smtClean="0"/>
          </a:p>
          <a:p>
            <a:r>
              <a:rPr lang="en-US" baseline="0" dirty="0" err="1" smtClean="0"/>
              <a:t>Espera</a:t>
            </a:r>
            <a:r>
              <a:rPr lang="en-US" baseline="0" dirty="0" smtClean="0"/>
              <a:t>-se que </a:t>
            </a:r>
            <a:r>
              <a:rPr lang="en-US" baseline="0" dirty="0" err="1" smtClean="0"/>
              <a:t>os</a:t>
            </a:r>
            <a:r>
              <a:rPr lang="en-US" baseline="0" dirty="0" smtClean="0"/>
              <a:t> </a:t>
            </a:r>
            <a:r>
              <a:rPr lang="en-US" baseline="0" dirty="0" err="1" smtClean="0"/>
              <a:t>casos</a:t>
            </a:r>
            <a:r>
              <a:rPr lang="en-US" baseline="0" dirty="0" smtClean="0"/>
              <a:t> de </a:t>
            </a:r>
            <a:r>
              <a:rPr lang="en-US" baseline="0" dirty="0" err="1" smtClean="0"/>
              <a:t>uso</a:t>
            </a:r>
            <a:r>
              <a:rPr lang="en-US" baseline="0" dirty="0" smtClean="0"/>
              <a:t> </a:t>
            </a:r>
            <a:r>
              <a:rPr lang="en-US" baseline="0" dirty="0" err="1" smtClean="0"/>
              <a:t>implementados</a:t>
            </a:r>
            <a:r>
              <a:rPr lang="en-US" baseline="0" dirty="0" smtClean="0"/>
              <a:t> no </a:t>
            </a:r>
            <a:r>
              <a:rPr lang="en-US" baseline="0" dirty="0" err="1" smtClean="0"/>
              <a:t>projeto</a:t>
            </a:r>
            <a:r>
              <a:rPr lang="en-US" baseline="0" dirty="0" smtClean="0"/>
              <a:t> </a:t>
            </a:r>
            <a:r>
              <a:rPr lang="en-US" baseline="0" dirty="0" err="1" smtClean="0"/>
              <a:t>eCafeteria</a:t>
            </a:r>
            <a:r>
              <a:rPr lang="en-US" baseline="0" dirty="0" smtClean="0"/>
              <a:t> </a:t>
            </a:r>
            <a:r>
              <a:rPr lang="en-US" baseline="0" dirty="0" err="1" smtClean="0"/>
              <a:t>facilitem</a:t>
            </a:r>
            <a:r>
              <a:rPr lang="en-US" baseline="0" dirty="0" smtClean="0"/>
              <a:t> a </a:t>
            </a:r>
            <a:r>
              <a:rPr lang="en-US" baseline="0" dirty="0" err="1" smtClean="0"/>
              <a:t>aquisição</a:t>
            </a:r>
            <a:r>
              <a:rPr lang="en-US" baseline="0" dirty="0" smtClean="0"/>
              <a:t> dos </a:t>
            </a:r>
            <a:r>
              <a:rPr lang="en-US" baseline="0" dirty="0" err="1" smtClean="0"/>
              <a:t>conhecimento</a:t>
            </a:r>
            <a:r>
              <a:rPr lang="en-US" baseline="0" dirty="0" smtClean="0"/>
              <a:t> </a:t>
            </a:r>
            <a:r>
              <a:rPr lang="en-US" baseline="0" dirty="0" err="1" smtClean="0"/>
              <a:t>necessários</a:t>
            </a:r>
            <a:r>
              <a:rPr lang="en-US" baseline="0" dirty="0" smtClean="0"/>
              <a:t> para </a:t>
            </a:r>
            <a:r>
              <a:rPr lang="en-US" baseline="0" dirty="0" err="1" smtClean="0"/>
              <a:t>iniciar</a:t>
            </a:r>
            <a:r>
              <a:rPr lang="en-US" baseline="0" dirty="0" smtClean="0"/>
              <a:t> a </a:t>
            </a:r>
            <a:r>
              <a:rPr lang="en-US" baseline="0" dirty="0" err="1" smtClean="0"/>
              <a:t>exploração</a:t>
            </a:r>
            <a:r>
              <a:rPr lang="en-US" baseline="0" dirty="0" smtClean="0"/>
              <a:t> da framework e </a:t>
            </a:r>
            <a:r>
              <a:rPr lang="en-US" baseline="0" dirty="0" err="1" smtClean="0"/>
              <a:t>entender</a:t>
            </a:r>
            <a:r>
              <a:rPr lang="en-US" baseline="0" dirty="0" smtClean="0"/>
              <a:t> a </a:t>
            </a:r>
            <a:r>
              <a:rPr lang="en-US" baseline="0" dirty="0" err="1" smtClean="0"/>
              <a:t>lógica</a:t>
            </a:r>
            <a:r>
              <a:rPr lang="en-US" baseline="0" dirty="0" smtClean="0"/>
              <a:t> </a:t>
            </a:r>
            <a:r>
              <a:rPr lang="en-US" baseline="0" dirty="0" err="1" smtClean="0"/>
              <a:t>subjacente</a:t>
            </a:r>
            <a:r>
              <a:rPr lang="en-US" baseline="0" dirty="0" smtClean="0"/>
              <a:t> </a:t>
            </a:r>
            <a:r>
              <a:rPr lang="en-US" baseline="0" dirty="0" err="1" smtClean="0"/>
              <a:t>ao</a:t>
            </a:r>
            <a:r>
              <a:rPr lang="en-US" baseline="0" dirty="0" smtClean="0"/>
              <a:t> </a:t>
            </a:r>
            <a:r>
              <a:rPr lang="en-US" baseline="0" dirty="0" err="1" smtClean="0"/>
              <a:t>seu</a:t>
            </a:r>
            <a:r>
              <a:rPr lang="en-US" baseline="0" dirty="0" smtClean="0"/>
              <a:t> </a:t>
            </a:r>
            <a:r>
              <a:rPr lang="en-US" baseline="0" dirty="0" err="1" smtClean="0"/>
              <a:t>funcionamento</a:t>
            </a:r>
            <a:r>
              <a:rPr lang="en-US" baseline="0" dirty="0" smtClean="0"/>
              <a:t>.</a:t>
            </a:r>
          </a:p>
          <a:p>
            <a:endParaRPr lang="en-US" baseline="0" dirty="0" smtClean="0"/>
          </a:p>
          <a:p>
            <a:r>
              <a:rPr lang="en-US" baseline="0" dirty="0" smtClean="0"/>
              <a:t>No final da </a:t>
            </a:r>
            <a:r>
              <a:rPr lang="en-US" baseline="0" dirty="0" err="1" smtClean="0"/>
              <a:t>sessão</a:t>
            </a:r>
            <a:r>
              <a:rPr lang="en-US" baseline="0" dirty="0" smtClean="0"/>
              <a:t> </a:t>
            </a:r>
            <a:r>
              <a:rPr lang="en-US" baseline="0" dirty="0" err="1" smtClean="0"/>
              <a:t>os</a:t>
            </a:r>
            <a:r>
              <a:rPr lang="en-US" baseline="0" dirty="0" smtClean="0"/>
              <a:t> </a:t>
            </a:r>
            <a:r>
              <a:rPr lang="en-US" baseline="0" dirty="0" err="1" smtClean="0"/>
              <a:t>alunos</a:t>
            </a:r>
            <a:r>
              <a:rPr lang="en-US" baseline="0" dirty="0" smtClean="0"/>
              <a:t> </a:t>
            </a:r>
            <a:r>
              <a:rPr lang="en-US" baseline="0" dirty="0" err="1" smtClean="0"/>
              <a:t>devem</a:t>
            </a:r>
            <a:r>
              <a:rPr lang="en-US" baseline="0" dirty="0" smtClean="0"/>
              <a:t> </a:t>
            </a:r>
            <a:r>
              <a:rPr lang="en-US" baseline="0" dirty="0" err="1" smtClean="0"/>
              <a:t>conseguir</a:t>
            </a:r>
            <a:r>
              <a:rPr lang="en-US" baseline="0" dirty="0" smtClean="0"/>
              <a:t> </a:t>
            </a:r>
            <a:r>
              <a:rPr lang="en-US" baseline="0" dirty="0" err="1" smtClean="0"/>
              <a:t>explicar</a:t>
            </a:r>
            <a:r>
              <a:rPr lang="en-US" baseline="0" dirty="0" smtClean="0"/>
              <a:t> e </a:t>
            </a:r>
            <a:r>
              <a:rPr lang="en-US" baseline="0" dirty="0" err="1" smtClean="0"/>
              <a:t>discutir</a:t>
            </a:r>
            <a:r>
              <a:rPr lang="en-US" baseline="0" dirty="0" smtClean="0"/>
              <a:t> o </a:t>
            </a:r>
            <a:r>
              <a:rPr lang="en-US" baseline="0" dirty="0" err="1" smtClean="0"/>
              <a:t>projeto</a:t>
            </a:r>
            <a:r>
              <a:rPr lang="en-US" baseline="0" dirty="0" smtClean="0"/>
              <a:t> </a:t>
            </a:r>
            <a:r>
              <a:rPr lang="en-US" baseline="0" dirty="0" err="1" smtClean="0"/>
              <a:t>eCafeteria</a:t>
            </a:r>
            <a:r>
              <a:rPr lang="en-US" baseline="0" dirty="0" smtClean="0"/>
              <a:t> e a forma </a:t>
            </a:r>
            <a:r>
              <a:rPr lang="en-US" baseline="0" dirty="0" err="1" smtClean="0"/>
              <a:t>como</a:t>
            </a:r>
            <a:r>
              <a:rPr lang="en-US" baseline="0" dirty="0" smtClean="0"/>
              <a:t> a framework EAPLI se </a:t>
            </a:r>
            <a:r>
              <a:rPr lang="en-US" baseline="0" dirty="0" err="1" smtClean="0"/>
              <a:t>integra</a:t>
            </a:r>
            <a:r>
              <a:rPr lang="en-US" baseline="0" dirty="0" smtClean="0"/>
              <a:t> </a:t>
            </a:r>
            <a:r>
              <a:rPr lang="en-US" baseline="0" dirty="0" err="1" smtClean="0"/>
              <a:t>na</a:t>
            </a:r>
            <a:r>
              <a:rPr lang="en-US" baseline="0" dirty="0" smtClean="0"/>
              <a:t> </a:t>
            </a:r>
            <a:r>
              <a:rPr lang="en-US" baseline="0" dirty="0" err="1" smtClean="0"/>
              <a:t>sua</a:t>
            </a:r>
            <a:r>
              <a:rPr lang="en-US" baseline="0" dirty="0" smtClean="0"/>
              <a:t> </a:t>
            </a:r>
            <a:r>
              <a:rPr lang="en-US" baseline="0" dirty="0" err="1" smtClean="0"/>
              <a:t>implementação</a:t>
            </a:r>
            <a:r>
              <a:rPr lang="en-US" baseline="0" dirty="0" smtClean="0"/>
              <a:t>.</a:t>
            </a:r>
            <a:endParaRPr lang="en-US" dirty="0"/>
          </a:p>
        </p:txBody>
      </p:sp>
    </p:spTree>
    <p:extLst>
      <p:ext uri="{BB962C8B-B14F-4D97-AF65-F5344CB8AC3E}">
        <p14:creationId xmlns:p14="http://schemas.microsoft.com/office/powerpoint/2010/main" val="3271021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Foquemo-nos</a:t>
            </a:r>
            <a:r>
              <a:rPr lang="en-US" dirty="0" smtClean="0"/>
              <a:t> agora</a:t>
            </a:r>
            <a:r>
              <a:rPr lang="en-US" baseline="0" dirty="0" smtClean="0"/>
              <a:t> </a:t>
            </a:r>
            <a:r>
              <a:rPr lang="en-US" baseline="0" dirty="0" err="1" smtClean="0"/>
              <a:t>em</a:t>
            </a:r>
            <a:r>
              <a:rPr lang="en-US" baseline="0" dirty="0" smtClean="0"/>
              <a:t> </a:t>
            </a:r>
            <a:r>
              <a:rPr lang="en-US" baseline="0" dirty="0" err="1" smtClean="0"/>
              <a:t>concreto</a:t>
            </a:r>
            <a:r>
              <a:rPr lang="en-US" baseline="0" dirty="0" smtClean="0"/>
              <a:t> </a:t>
            </a:r>
            <a:r>
              <a:rPr lang="en-US" baseline="0" dirty="0" err="1" smtClean="0"/>
              <a:t>em</a:t>
            </a:r>
            <a:r>
              <a:rPr lang="en-US" baseline="0" dirty="0" smtClean="0"/>
              <a:t> </a:t>
            </a:r>
            <a:r>
              <a:rPr lang="en-US" baseline="0" dirty="0" err="1" smtClean="0"/>
              <a:t>alguns</a:t>
            </a:r>
            <a:r>
              <a:rPr lang="en-US" baseline="0" dirty="0" smtClean="0"/>
              <a:t> </a:t>
            </a:r>
            <a:r>
              <a:rPr lang="en-US" baseline="0" dirty="0" err="1" smtClean="0"/>
              <a:t>detalhes</a:t>
            </a:r>
            <a:r>
              <a:rPr lang="en-US" baseline="0" dirty="0" smtClean="0"/>
              <a:t> do </a:t>
            </a:r>
            <a:r>
              <a:rPr lang="en-US" baseline="0" dirty="0" err="1" smtClean="0"/>
              <a:t>desenho</a:t>
            </a:r>
            <a:r>
              <a:rPr lang="en-US" baseline="0" dirty="0" smtClean="0"/>
              <a:t> e </a:t>
            </a:r>
            <a:r>
              <a:rPr lang="en-US" baseline="0" dirty="0" err="1" smtClean="0"/>
              <a:t>implementação</a:t>
            </a:r>
            <a:r>
              <a:rPr lang="en-US" baseline="0" dirty="0" smtClean="0"/>
              <a:t> da </a:t>
            </a:r>
            <a:r>
              <a:rPr lang="en-US" baseline="0" dirty="0" err="1" smtClean="0"/>
              <a:t>aplicação</a:t>
            </a:r>
            <a:r>
              <a:rPr lang="en-US" baseline="0" dirty="0" smtClean="0"/>
              <a:t> </a:t>
            </a:r>
            <a:r>
              <a:rPr lang="en-US" baseline="0" dirty="0" err="1" smtClean="0"/>
              <a:t>eCafeteria</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5</a:t>
            </a:fld>
            <a:endParaRPr lang="pt-PT"/>
          </a:p>
        </p:txBody>
      </p:sp>
    </p:spTree>
    <p:extLst>
      <p:ext uri="{BB962C8B-B14F-4D97-AF65-F5344CB8AC3E}">
        <p14:creationId xmlns:p14="http://schemas.microsoft.com/office/powerpoint/2010/main" val="3492429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indent="0">
              <a:buNone/>
            </a:pPr>
            <a:r>
              <a:rPr lang="pt-PT" sz="1200" dirty="0" smtClean="0"/>
              <a:t>A</a:t>
            </a:r>
            <a:r>
              <a:rPr lang="pt-PT" sz="1200" baseline="0" dirty="0" smtClean="0"/>
              <a:t> aplicação eCafeteria é uma primeira release de </a:t>
            </a:r>
            <a:r>
              <a:rPr lang="pt-PT" sz="1200" dirty="0" smtClean="0"/>
              <a:t>um sistema que compreende um conjunto de serviços relacionados com a utilização e exploração de uma cantina que funciona num estabelecimento de ensino. </a:t>
            </a:r>
          </a:p>
          <a:p>
            <a:pPr marL="0" indent="0">
              <a:buNone/>
            </a:pPr>
            <a:endParaRPr lang="pt-PT" sz="1200" dirty="0" smtClean="0"/>
          </a:p>
          <a:p>
            <a:pPr marL="0" indent="0">
              <a:buNone/>
            </a:pPr>
            <a:r>
              <a:rPr lang="pt-PT" sz="1200" dirty="0" smtClean="0"/>
              <a:t>O sistema prevê diferentes tipos de utilizadores e serviços a eles dirigidos, em particular:</a:t>
            </a:r>
          </a:p>
          <a:p>
            <a:pPr marL="0" indent="0">
              <a:buNone/>
            </a:pPr>
            <a:r>
              <a:rPr lang="pt-PT" sz="1200" dirty="0" smtClean="0"/>
              <a:t>• o </a:t>
            </a:r>
            <a:r>
              <a:rPr lang="pt-PT" sz="1200" b="1" dirty="0" smtClean="0"/>
              <a:t>Utente</a:t>
            </a:r>
            <a:r>
              <a:rPr lang="pt-PT" sz="1200" b="0" baseline="0" dirty="0" smtClean="0"/>
              <a:t> que </a:t>
            </a:r>
            <a:r>
              <a:rPr lang="pt-PT" sz="1200" dirty="0" smtClean="0"/>
              <a:t>consulta ementas, reserva refeições, consulta e gere a</a:t>
            </a:r>
            <a:r>
              <a:rPr lang="pt-PT" sz="1200" baseline="0" dirty="0" smtClean="0"/>
              <a:t> su</a:t>
            </a:r>
            <a:r>
              <a:rPr lang="pt-PT" sz="1200" dirty="0" smtClean="0"/>
              <a:t>a conta corrente;</a:t>
            </a:r>
          </a:p>
          <a:p>
            <a:pPr marL="0" indent="0">
              <a:buNone/>
            </a:pPr>
            <a:r>
              <a:rPr lang="pt-PT" sz="1200" dirty="0" smtClean="0"/>
              <a:t>• o </a:t>
            </a:r>
            <a:r>
              <a:rPr lang="pt-PT" sz="1200" b="1" dirty="0" smtClean="0"/>
              <a:t>Operador de Caixa</a:t>
            </a:r>
            <a:r>
              <a:rPr lang="pt-PT" sz="1200" b="0" baseline="0" dirty="0" smtClean="0"/>
              <a:t> </a:t>
            </a:r>
            <a:r>
              <a:rPr lang="pt-PT" sz="1200" dirty="0" smtClean="0"/>
              <a:t>que entrega refeições e procede ao carregamento de cartões</a:t>
            </a:r>
            <a:r>
              <a:rPr lang="pt-PT" sz="1200" baseline="0" dirty="0" smtClean="0"/>
              <a:t> e</a:t>
            </a:r>
            <a:endParaRPr lang="pt-PT" sz="1200" dirty="0" smtClean="0"/>
          </a:p>
          <a:p>
            <a:pPr marL="0" indent="0">
              <a:buNone/>
            </a:pPr>
            <a:r>
              <a:rPr lang="pt-PT" sz="1200" dirty="0" smtClean="0"/>
              <a:t>• o </a:t>
            </a:r>
            <a:r>
              <a:rPr lang="pt-PT" sz="1200" b="1" dirty="0" smtClean="0"/>
              <a:t>Gestor de Ementas</a:t>
            </a:r>
            <a:r>
              <a:rPr lang="pt-PT" sz="1200" dirty="0" smtClean="0"/>
              <a:t> que trata da definição dos tipos de pratos, definição de pratos (receitas), e alergénios, consulta e elaboração de ementas, análise das preferências dos utentes. É</a:t>
            </a:r>
            <a:r>
              <a:rPr lang="pt-PT" sz="1200" baseline="0" dirty="0" smtClean="0"/>
              <a:t> um c</a:t>
            </a:r>
            <a:r>
              <a:rPr lang="pt-PT" sz="1200" dirty="0" smtClean="0"/>
              <a:t>argo tipicamente desempenhado por nutricionistas;</a:t>
            </a:r>
          </a:p>
          <a:p>
            <a:endParaRPr lang="en-US" dirty="0" smtClean="0"/>
          </a:p>
          <a:p>
            <a:pPr marL="0" indent="0">
              <a:buNone/>
            </a:pPr>
            <a:r>
              <a:rPr lang="pt-PT" sz="1200" dirty="0" smtClean="0"/>
              <a:t>O sistema não está integrado com sistemas de pagamentos. As refeições podem ser reservadas até à véspera desde que a conta do utente tenha saldo disponível. Os pagamentos são efectuados presencialmente nas caixas num horário específico fora dos horários de refeições. A conta pode ser creditada/carregada numa das caixas da cantina.</a:t>
            </a:r>
          </a:p>
          <a:p>
            <a:pPr marL="0" indent="0">
              <a:buNone/>
            </a:pPr>
            <a:endParaRPr lang="pt-PT" sz="1200" dirty="0" smtClean="0"/>
          </a:p>
          <a:p>
            <a:pPr marL="0" indent="0">
              <a:buNone/>
            </a:pPr>
            <a:r>
              <a:rPr lang="pt-PT" sz="1200" dirty="0" smtClean="0"/>
              <a:t>As principais áreas funcionais da aplicação são:</a:t>
            </a:r>
          </a:p>
          <a:p>
            <a:pPr marL="0" indent="0">
              <a:buNone/>
            </a:pPr>
            <a:r>
              <a:rPr lang="pt-PT" sz="1200" dirty="0" smtClean="0"/>
              <a:t>1. </a:t>
            </a:r>
            <a:r>
              <a:rPr lang="pt-PT" sz="1200" b="1" dirty="0" smtClean="0"/>
              <a:t>Reservas</a:t>
            </a:r>
            <a:r>
              <a:rPr lang="pt-PT" sz="1200" dirty="0" smtClean="0"/>
              <a:t> – os utentes da cantina têm que fazer um registo prévio na plataforma eletrónica que permite a marcação e o cancelamento de refeições. Podem fazer consultas de consumos e têm também disponível um serviço de alertas em função do saldo da conta;</a:t>
            </a:r>
          </a:p>
          <a:p>
            <a:pPr marL="0" indent="0">
              <a:buNone/>
            </a:pPr>
            <a:r>
              <a:rPr lang="pt-PT" sz="1200" dirty="0" smtClean="0"/>
              <a:t>2. </a:t>
            </a:r>
            <a:r>
              <a:rPr lang="pt-PT" sz="1200" b="1" dirty="0" smtClean="0"/>
              <a:t>Caixa</a:t>
            </a:r>
            <a:r>
              <a:rPr lang="pt-PT" sz="1200" dirty="0" smtClean="0"/>
              <a:t> – entrega de refeições;</a:t>
            </a:r>
          </a:p>
          <a:p>
            <a:pPr marL="0" indent="0">
              <a:buNone/>
            </a:pPr>
            <a:r>
              <a:rPr lang="pt-PT" sz="1200" dirty="0" smtClean="0"/>
              <a:t>3. </a:t>
            </a:r>
            <a:r>
              <a:rPr lang="pt-PT" sz="1200" b="1" dirty="0" smtClean="0"/>
              <a:t>Ementas</a:t>
            </a:r>
            <a:r>
              <a:rPr lang="pt-PT" sz="1200" dirty="0" smtClean="0"/>
              <a:t> – permite elaborar e disponibilizar as ementas semanais. A análise das vendas e reservas anteriores é fundamental para determinar quais as ementas que vão de encontro às preferências dos utentes;</a:t>
            </a:r>
          </a:p>
          <a:p>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6</a:t>
            </a:fld>
            <a:endParaRPr lang="pt-PT"/>
          </a:p>
        </p:txBody>
      </p:sp>
    </p:spTree>
    <p:extLst>
      <p:ext uri="{BB962C8B-B14F-4D97-AF65-F5344CB8AC3E}">
        <p14:creationId xmlns:p14="http://schemas.microsoft.com/office/powerpoint/2010/main" val="2916225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Focamo-nos</a:t>
            </a:r>
            <a:r>
              <a:rPr lang="en-US" dirty="0" smtClean="0"/>
              <a:t> agora</a:t>
            </a:r>
            <a:r>
              <a:rPr lang="en-US" baseline="0" dirty="0" smtClean="0"/>
              <a:t> </a:t>
            </a:r>
            <a:r>
              <a:rPr lang="en-US" baseline="0" dirty="0" err="1" smtClean="0"/>
              <a:t>em</a:t>
            </a:r>
            <a:r>
              <a:rPr lang="en-US" baseline="0" dirty="0" smtClean="0"/>
              <a:t> </a:t>
            </a:r>
            <a:r>
              <a:rPr lang="en-US" baseline="0" dirty="0" err="1" smtClean="0"/>
              <a:t>concreto</a:t>
            </a:r>
            <a:r>
              <a:rPr lang="en-US" baseline="0" dirty="0" smtClean="0"/>
              <a:t> no DESENHO da </a:t>
            </a:r>
            <a:r>
              <a:rPr lang="en-US" baseline="0" dirty="0" err="1" smtClean="0"/>
              <a:t>aplicação</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7</a:t>
            </a:fld>
            <a:endParaRPr lang="pt-PT"/>
          </a:p>
        </p:txBody>
      </p:sp>
    </p:spTree>
    <p:extLst>
      <p:ext uri="{BB962C8B-B14F-4D97-AF65-F5344CB8AC3E}">
        <p14:creationId xmlns:p14="http://schemas.microsoft.com/office/powerpoint/2010/main" val="16084016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A </a:t>
            </a:r>
            <a:r>
              <a:rPr lang="en-US" dirty="0" err="1" smtClean="0"/>
              <a:t>aplicação</a:t>
            </a:r>
            <a:r>
              <a:rPr lang="en-US" dirty="0" smtClean="0"/>
              <a:t> </a:t>
            </a:r>
            <a:r>
              <a:rPr lang="en-US" dirty="0" err="1" smtClean="0"/>
              <a:t>eCafeteria</a:t>
            </a:r>
            <a:r>
              <a:rPr lang="en-US" dirty="0" smtClean="0"/>
              <a:t> </a:t>
            </a:r>
            <a:r>
              <a:rPr lang="en-US" dirty="0" err="1" smtClean="0"/>
              <a:t>implementa</a:t>
            </a:r>
            <a:r>
              <a:rPr lang="en-US" dirty="0" smtClean="0"/>
              <a:t> </a:t>
            </a:r>
            <a:r>
              <a:rPr lang="en-US" dirty="0" err="1" smtClean="0"/>
              <a:t>uma</a:t>
            </a:r>
            <a:r>
              <a:rPr lang="en-US" dirty="0" smtClean="0"/>
              <a:t> </a:t>
            </a:r>
            <a:r>
              <a:rPr lang="en-US" dirty="0" err="1" smtClean="0"/>
              <a:t>arquitetura</a:t>
            </a:r>
            <a:r>
              <a:rPr lang="en-US" baseline="0" dirty="0" smtClean="0"/>
              <a:t> com quarto </a:t>
            </a:r>
            <a:r>
              <a:rPr lang="en-US" baseline="0" dirty="0" err="1" smtClean="0"/>
              <a:t>camadas</a:t>
            </a:r>
            <a:r>
              <a:rPr lang="en-US" baseline="0" dirty="0" smtClean="0"/>
              <a:t>:</a:t>
            </a:r>
          </a:p>
          <a:p>
            <a:pPr marL="228600" indent="-228600">
              <a:buFont typeface="+mj-lt"/>
              <a:buAutoNum type="arabicPeriod"/>
            </a:pPr>
            <a:r>
              <a:rPr lang="en-GB" dirty="0" err="1" smtClean="0"/>
              <a:t>Apresentação</a:t>
            </a:r>
            <a:r>
              <a:rPr lang="en-GB" dirty="0" smtClean="0"/>
              <a:t>: </a:t>
            </a:r>
            <a:r>
              <a:rPr lang="en-GB" dirty="0" err="1" smtClean="0"/>
              <a:t>implementação</a:t>
            </a:r>
            <a:r>
              <a:rPr lang="en-GB" dirty="0" smtClean="0"/>
              <a:t> da interface com</a:t>
            </a:r>
            <a:r>
              <a:rPr lang="en-GB" baseline="0" dirty="0" smtClean="0"/>
              <a:t> o </a:t>
            </a:r>
            <a:r>
              <a:rPr lang="en-GB" baseline="0" dirty="0" err="1" smtClean="0"/>
              <a:t>utilizador</a:t>
            </a:r>
            <a:r>
              <a:rPr lang="en-GB" baseline="0" dirty="0" smtClean="0"/>
              <a:t>; </a:t>
            </a:r>
            <a:r>
              <a:rPr lang="en-GB" baseline="0" dirty="0" err="1" smtClean="0"/>
              <a:t>interação</a:t>
            </a:r>
            <a:r>
              <a:rPr lang="en-GB" baseline="0" dirty="0" smtClean="0"/>
              <a:t> e </a:t>
            </a:r>
            <a:r>
              <a:rPr lang="en-GB" baseline="0" dirty="0" err="1" smtClean="0"/>
              <a:t>validação</a:t>
            </a:r>
            <a:r>
              <a:rPr lang="en-GB" baseline="0" dirty="0" smtClean="0"/>
              <a:t> de inputs. A </a:t>
            </a:r>
            <a:r>
              <a:rPr lang="en-GB" baseline="0" dirty="0" err="1" smtClean="0"/>
              <a:t>aplicação</a:t>
            </a:r>
            <a:r>
              <a:rPr lang="en-GB" baseline="0" dirty="0" smtClean="0"/>
              <a:t> </a:t>
            </a:r>
            <a:r>
              <a:rPr lang="en-GB" baseline="0" dirty="0" err="1" smtClean="0"/>
              <a:t>eCafeteria</a:t>
            </a:r>
            <a:r>
              <a:rPr lang="en-GB" baseline="0" dirty="0" smtClean="0"/>
              <a:t> </a:t>
            </a:r>
            <a:r>
              <a:rPr lang="en-GB" baseline="0" dirty="0" err="1" smtClean="0"/>
              <a:t>implementa</a:t>
            </a:r>
            <a:r>
              <a:rPr lang="en-GB" baseline="0" dirty="0" smtClean="0"/>
              <a:t> um interface </a:t>
            </a:r>
            <a:r>
              <a:rPr lang="en-GB" baseline="0" dirty="0" err="1" smtClean="0"/>
              <a:t>em</a:t>
            </a:r>
            <a:r>
              <a:rPr lang="en-GB" baseline="0" dirty="0" smtClean="0"/>
              <a:t> </a:t>
            </a:r>
            <a:r>
              <a:rPr lang="en-GB" baseline="0" dirty="0" err="1" smtClean="0"/>
              <a:t>consola</a:t>
            </a:r>
            <a:r>
              <a:rPr lang="en-GB" baseline="0" dirty="0" smtClean="0"/>
              <a:t> (</a:t>
            </a:r>
            <a:r>
              <a:rPr lang="en-GB" baseline="0" dirty="0" err="1" smtClean="0"/>
              <a:t>por</a:t>
            </a:r>
            <a:r>
              <a:rPr lang="en-GB" baseline="0" dirty="0" smtClean="0"/>
              <a:t> </a:t>
            </a:r>
            <a:r>
              <a:rPr lang="en-GB" baseline="0" dirty="0" err="1" smtClean="0"/>
              <a:t>linha</a:t>
            </a:r>
            <a:r>
              <a:rPr lang="en-GB" baseline="0" dirty="0" smtClean="0"/>
              <a:t> de </a:t>
            </a:r>
            <a:r>
              <a:rPr lang="en-GB" baseline="0" dirty="0" err="1" smtClean="0"/>
              <a:t>comandos</a:t>
            </a:r>
            <a:r>
              <a:rPr lang="en-GB" baseline="0" dirty="0" smtClean="0"/>
              <a:t>, </a:t>
            </a:r>
            <a:r>
              <a:rPr lang="en-GB" baseline="0" dirty="0" err="1" smtClean="0"/>
              <a:t>sem</a:t>
            </a:r>
            <a:r>
              <a:rPr lang="en-GB" baseline="0" dirty="0" smtClean="0"/>
              <a:t> interface </a:t>
            </a:r>
            <a:r>
              <a:rPr lang="en-GB" baseline="0" dirty="0" err="1" smtClean="0"/>
              <a:t>gráfica</a:t>
            </a:r>
            <a:r>
              <a:rPr lang="en-GB" baseline="0" dirty="0" smtClean="0"/>
              <a:t>)</a:t>
            </a:r>
            <a:endParaRPr lang="en-GB" dirty="0" smtClean="0"/>
          </a:p>
          <a:p>
            <a:pPr marL="228600" indent="-228600">
              <a:buFont typeface="+mj-lt"/>
              <a:buAutoNum type="arabicPeriod"/>
            </a:pPr>
            <a:r>
              <a:rPr lang="en-GB" dirty="0" err="1" smtClean="0"/>
              <a:t>Aplicação</a:t>
            </a:r>
            <a:r>
              <a:rPr lang="en-GB" dirty="0" smtClean="0"/>
              <a:t>: </a:t>
            </a:r>
            <a:r>
              <a:rPr lang="en-GB" dirty="0" err="1" smtClean="0"/>
              <a:t>realização</a:t>
            </a:r>
            <a:r>
              <a:rPr lang="en-GB" dirty="0" smtClean="0"/>
              <a:t> dos </a:t>
            </a:r>
            <a:r>
              <a:rPr lang="en-GB" dirty="0" err="1" smtClean="0"/>
              <a:t>casos</a:t>
            </a:r>
            <a:r>
              <a:rPr lang="en-GB" dirty="0" smtClean="0"/>
              <a:t> de </a:t>
            </a:r>
            <a:r>
              <a:rPr lang="en-GB" dirty="0" err="1" smtClean="0"/>
              <a:t>uso</a:t>
            </a:r>
            <a:r>
              <a:rPr lang="en-GB" dirty="0" smtClean="0"/>
              <a:t>, </a:t>
            </a:r>
            <a:r>
              <a:rPr lang="en-GB" dirty="0" err="1" smtClean="0"/>
              <a:t>coordenação</a:t>
            </a:r>
            <a:r>
              <a:rPr lang="en-GB" dirty="0" smtClean="0"/>
              <a:t>/</a:t>
            </a:r>
            <a:r>
              <a:rPr lang="en-GB" dirty="0" err="1" smtClean="0"/>
              <a:t>orquestração</a:t>
            </a:r>
            <a:r>
              <a:rPr lang="en-GB" dirty="0" smtClean="0"/>
              <a:t> da </a:t>
            </a:r>
            <a:r>
              <a:rPr lang="en-GB" dirty="0" err="1" smtClean="0"/>
              <a:t>lógica</a:t>
            </a:r>
            <a:r>
              <a:rPr lang="en-GB" dirty="0" smtClean="0"/>
              <a:t> de </a:t>
            </a:r>
            <a:r>
              <a:rPr lang="en-GB" dirty="0" err="1" smtClean="0"/>
              <a:t>negócio</a:t>
            </a:r>
            <a:r>
              <a:rPr lang="en-GB" dirty="0" smtClean="0"/>
              <a:t>; </a:t>
            </a:r>
            <a:r>
              <a:rPr lang="en-GB" dirty="0" err="1" smtClean="0"/>
              <a:t>camada</a:t>
            </a:r>
            <a:r>
              <a:rPr lang="en-GB" dirty="0" smtClean="0"/>
              <a:t> que </a:t>
            </a:r>
            <a:r>
              <a:rPr lang="en-GB" dirty="0" err="1" smtClean="0"/>
              <a:t>tipicamente</a:t>
            </a:r>
            <a:r>
              <a:rPr lang="en-GB" dirty="0" smtClean="0"/>
              <a:t> </a:t>
            </a:r>
            <a:r>
              <a:rPr lang="en-GB" dirty="0" err="1" smtClean="0"/>
              <a:t>aloja</a:t>
            </a:r>
            <a:r>
              <a:rPr lang="en-GB" dirty="0" smtClean="0"/>
              <a:t> </a:t>
            </a:r>
            <a:r>
              <a:rPr lang="en-GB" dirty="0" err="1" smtClean="0"/>
              <a:t>os</a:t>
            </a:r>
            <a:r>
              <a:rPr lang="en-GB" dirty="0" smtClean="0"/>
              <a:t> </a:t>
            </a:r>
            <a:r>
              <a:rPr lang="en-GB" dirty="0" err="1" smtClean="0"/>
              <a:t>controladores</a:t>
            </a:r>
            <a:endParaRPr lang="en-GB" dirty="0" smtClean="0"/>
          </a:p>
          <a:p>
            <a:pPr marL="228600" indent="-228600">
              <a:buFont typeface="+mj-lt"/>
              <a:buAutoNum type="arabicPeriod"/>
            </a:pPr>
            <a:r>
              <a:rPr lang="en-GB" dirty="0" err="1" smtClean="0"/>
              <a:t>Domínio</a:t>
            </a:r>
            <a:r>
              <a:rPr lang="en-GB" dirty="0" smtClean="0"/>
              <a:t>: classes do </a:t>
            </a:r>
            <a:r>
              <a:rPr lang="en-GB" dirty="0" err="1" smtClean="0"/>
              <a:t>domínio</a:t>
            </a:r>
            <a:endParaRPr lang="en-GB" dirty="0" smtClean="0"/>
          </a:p>
          <a:p>
            <a:pPr marL="228600" indent="-228600">
              <a:buFont typeface="+mj-lt"/>
              <a:buAutoNum type="arabicPeriod"/>
            </a:pPr>
            <a:r>
              <a:rPr lang="en-GB" dirty="0" err="1" smtClean="0"/>
              <a:t>Persistência</a:t>
            </a:r>
            <a:r>
              <a:rPr lang="en-GB" dirty="0" smtClean="0"/>
              <a:t>: classes que </a:t>
            </a:r>
            <a:r>
              <a:rPr lang="en-GB" dirty="0" err="1" smtClean="0"/>
              <a:t>implementam</a:t>
            </a:r>
            <a:r>
              <a:rPr lang="en-GB" baseline="0" dirty="0" smtClean="0"/>
              <a:t> </a:t>
            </a:r>
            <a:r>
              <a:rPr lang="en-GB" baseline="0" dirty="0" err="1" smtClean="0"/>
              <a:t>os</a:t>
            </a:r>
            <a:r>
              <a:rPr lang="en-GB" baseline="0" dirty="0" smtClean="0"/>
              <a:t> </a:t>
            </a:r>
            <a:r>
              <a:rPr lang="en-GB" dirty="0" err="1" smtClean="0"/>
              <a:t>repositórios</a:t>
            </a:r>
            <a:r>
              <a:rPr lang="en-GB" dirty="0" smtClean="0"/>
              <a:t>, </a:t>
            </a:r>
            <a:r>
              <a:rPr lang="en-GB" dirty="0" err="1" smtClean="0"/>
              <a:t>acesso</a:t>
            </a:r>
            <a:r>
              <a:rPr lang="en-GB" dirty="0" smtClean="0"/>
              <a:t> a dados</a:t>
            </a:r>
          </a:p>
          <a:p>
            <a:endParaRPr lang="en-US" dirty="0" smtClean="0"/>
          </a:p>
          <a:p>
            <a:r>
              <a:rPr lang="en-US" dirty="0" smtClean="0"/>
              <a:t>https://www.oreilly.com/library/view/software-architecture-patterns/9781491971437/ch01.html (Layered Architecture)</a:t>
            </a:r>
          </a:p>
          <a:p>
            <a:r>
              <a:rPr lang="en-US" dirty="0" smtClean="0"/>
              <a:t>A </a:t>
            </a:r>
            <a:r>
              <a:rPr lang="en-US" dirty="0" err="1" smtClean="0"/>
              <a:t>organização</a:t>
            </a:r>
            <a:r>
              <a:rPr lang="en-US" dirty="0" smtClean="0"/>
              <a:t> </a:t>
            </a:r>
            <a:r>
              <a:rPr lang="en-US" dirty="0" err="1" smtClean="0"/>
              <a:t>numa</a:t>
            </a:r>
            <a:r>
              <a:rPr lang="en-US" dirty="0" smtClean="0"/>
              <a:t> </a:t>
            </a:r>
            <a:r>
              <a:rPr lang="en-US" dirty="0" err="1" smtClean="0"/>
              <a:t>arquitetura</a:t>
            </a:r>
            <a:r>
              <a:rPr lang="en-US" dirty="0" smtClean="0"/>
              <a:t> </a:t>
            </a:r>
            <a:r>
              <a:rPr lang="en-US" dirty="0" err="1" smtClean="0"/>
              <a:t>por</a:t>
            </a:r>
            <a:r>
              <a:rPr lang="en-US" baseline="0" dirty="0" smtClean="0"/>
              <a:t> </a:t>
            </a:r>
            <a:r>
              <a:rPr lang="en-US" baseline="0" dirty="0" err="1" smtClean="0"/>
              <a:t>camadas</a:t>
            </a:r>
            <a:r>
              <a:rPr lang="en-US" baseline="0" dirty="0" smtClean="0"/>
              <a:t>, </a:t>
            </a:r>
            <a:r>
              <a:rPr lang="en-US" baseline="0" dirty="0" err="1" smtClean="0"/>
              <a:t>seguindo</a:t>
            </a:r>
            <a:r>
              <a:rPr lang="en-US" baseline="0" dirty="0" smtClean="0"/>
              <a:t> o </a:t>
            </a:r>
            <a:r>
              <a:rPr lang="en-US" baseline="0" dirty="0" err="1" smtClean="0"/>
              <a:t>padrão</a:t>
            </a:r>
            <a:r>
              <a:rPr lang="en-US" baseline="0" dirty="0" smtClean="0"/>
              <a:t> “Layered Architecture”, </a:t>
            </a:r>
            <a:r>
              <a:rPr lang="en-US" baseline="0" dirty="0" err="1" smtClean="0"/>
              <a:t>pressupõe</a:t>
            </a:r>
            <a:r>
              <a:rPr lang="en-US" baseline="0" dirty="0" smtClean="0"/>
              <a:t> que </a:t>
            </a:r>
            <a:r>
              <a:rPr lang="en-US" baseline="0" dirty="0" err="1" smtClean="0"/>
              <a:t>u</a:t>
            </a:r>
            <a:r>
              <a:rPr lang="en-US" dirty="0" err="1" smtClean="0"/>
              <a:t>ma</a:t>
            </a:r>
            <a:r>
              <a:rPr lang="en-US" dirty="0" smtClean="0"/>
              <a:t> </a:t>
            </a:r>
            <a:r>
              <a:rPr lang="en-US" dirty="0" err="1" smtClean="0"/>
              <a:t>camada</a:t>
            </a:r>
            <a:r>
              <a:rPr lang="en-US" baseline="0" dirty="0" smtClean="0"/>
              <a:t> que se </a:t>
            </a:r>
            <a:r>
              <a:rPr lang="en-US" baseline="0" dirty="0" err="1" smtClean="0"/>
              <a:t>sobreponha</a:t>
            </a:r>
            <a:r>
              <a:rPr lang="en-US" baseline="0" dirty="0" smtClean="0"/>
              <a:t> a </a:t>
            </a:r>
            <a:r>
              <a:rPr lang="en-US" baseline="0" dirty="0" err="1" smtClean="0"/>
              <a:t>outra</a:t>
            </a:r>
            <a:r>
              <a:rPr lang="en-US" baseline="0" dirty="0" smtClean="0"/>
              <a:t>, </a:t>
            </a:r>
            <a:r>
              <a:rPr lang="en-US" baseline="0" dirty="0" err="1" smtClean="0"/>
              <a:t>depende</a:t>
            </a:r>
            <a:r>
              <a:rPr lang="en-US" baseline="0" dirty="0" smtClean="0"/>
              <a:t> </a:t>
            </a:r>
            <a:r>
              <a:rPr lang="en-US" baseline="0" dirty="0" err="1" smtClean="0"/>
              <a:t>dela</a:t>
            </a:r>
            <a:r>
              <a:rPr lang="en-US" baseline="0" dirty="0" smtClean="0"/>
              <a:t>. </a:t>
            </a:r>
            <a:r>
              <a:rPr lang="en-US" dirty="0" err="1" smtClean="0"/>
              <a:t>Cada</a:t>
            </a:r>
            <a:r>
              <a:rPr lang="en-US" dirty="0" smtClean="0"/>
              <a:t> </a:t>
            </a:r>
            <a:r>
              <a:rPr lang="en-US" dirty="0" err="1" smtClean="0"/>
              <a:t>camada</a:t>
            </a:r>
            <a:r>
              <a:rPr lang="en-US" dirty="0" smtClean="0"/>
              <a:t> </a:t>
            </a:r>
            <a:r>
              <a:rPr lang="en-US" dirty="0" err="1" smtClean="0"/>
              <a:t>pode</a:t>
            </a:r>
            <a:r>
              <a:rPr lang="en-US" dirty="0" smtClean="0"/>
              <a:t> </a:t>
            </a:r>
            <a:r>
              <a:rPr lang="en-US" dirty="0" err="1" smtClean="0"/>
              <a:t>existir</a:t>
            </a:r>
            <a:r>
              <a:rPr lang="en-US" dirty="0" smtClean="0"/>
              <a:t> e </a:t>
            </a:r>
            <a:r>
              <a:rPr lang="en-US" dirty="0" err="1" smtClean="0"/>
              <a:t>implementar</a:t>
            </a:r>
            <a:r>
              <a:rPr lang="en-US" baseline="0" dirty="0" smtClean="0"/>
              <a:t> a</a:t>
            </a:r>
            <a:r>
              <a:rPr lang="en-US" dirty="0" smtClean="0"/>
              <a:t>s </a:t>
            </a:r>
            <a:r>
              <a:rPr lang="en-US" dirty="0" err="1" smtClean="0"/>
              <a:t>suas</a:t>
            </a:r>
            <a:r>
              <a:rPr lang="en-US" dirty="0" smtClean="0"/>
              <a:t> </a:t>
            </a:r>
            <a:r>
              <a:rPr lang="en-US" dirty="0" err="1" smtClean="0"/>
              <a:t>responsabilidades</a:t>
            </a:r>
            <a:r>
              <a:rPr lang="en-US" dirty="0" smtClean="0"/>
              <a:t> </a:t>
            </a:r>
            <a:r>
              <a:rPr lang="en-US" dirty="0" err="1" smtClean="0"/>
              <a:t>sem</a:t>
            </a:r>
            <a:r>
              <a:rPr lang="en-US" dirty="0" smtClean="0"/>
              <a:t> </a:t>
            </a:r>
            <a:r>
              <a:rPr lang="en-US" dirty="0" err="1" smtClean="0"/>
              <a:t>necessitar</a:t>
            </a:r>
            <a:r>
              <a:rPr lang="en-US" dirty="0" smtClean="0"/>
              <a:t> das </a:t>
            </a:r>
            <a:r>
              <a:rPr lang="en-US" dirty="0" err="1" smtClean="0"/>
              <a:t>camadas</a:t>
            </a:r>
            <a:r>
              <a:rPr lang="en-US" dirty="0" smtClean="0"/>
              <a:t> </a:t>
            </a:r>
            <a:r>
              <a:rPr lang="en-US" dirty="0" err="1" smtClean="0"/>
              <a:t>acima</a:t>
            </a:r>
            <a:r>
              <a:rPr lang="en-US" dirty="0" smtClean="0"/>
              <a:t> de </a:t>
            </a:r>
            <a:r>
              <a:rPr lang="en-US" dirty="0" err="1" smtClean="0"/>
              <a:t>si</a:t>
            </a:r>
            <a:r>
              <a:rPr lang="en-US" dirty="0" smtClean="0"/>
              <a:t> mas o </a:t>
            </a:r>
            <a:r>
              <a:rPr lang="en-US" dirty="0" err="1" smtClean="0"/>
              <a:t>seu</a:t>
            </a:r>
            <a:r>
              <a:rPr lang="en-US" dirty="0" smtClean="0"/>
              <a:t> </a:t>
            </a:r>
            <a:r>
              <a:rPr lang="en-US" dirty="0" err="1" smtClean="0"/>
              <a:t>funcionamento</a:t>
            </a:r>
            <a:r>
              <a:rPr lang="en-US" dirty="0" smtClean="0"/>
              <a:t> </a:t>
            </a:r>
            <a:r>
              <a:rPr lang="en-US" dirty="0" err="1" smtClean="0"/>
              <a:t>depende</a:t>
            </a:r>
            <a:r>
              <a:rPr lang="en-US" dirty="0" smtClean="0"/>
              <a:t> das </a:t>
            </a:r>
            <a:r>
              <a:rPr lang="en-US" dirty="0" err="1" smtClean="0"/>
              <a:t>camadas</a:t>
            </a:r>
            <a:r>
              <a:rPr lang="en-US" dirty="0" smtClean="0"/>
              <a:t> que se </a:t>
            </a:r>
            <a:r>
              <a:rPr lang="en-US" dirty="0" err="1" smtClean="0"/>
              <a:t>situam</a:t>
            </a:r>
            <a:r>
              <a:rPr lang="en-US" baseline="0" dirty="0" smtClean="0"/>
              <a:t> </a:t>
            </a:r>
            <a:r>
              <a:rPr lang="en-US" baseline="0" dirty="0" err="1" smtClean="0"/>
              <a:t>a</a:t>
            </a:r>
            <a:r>
              <a:rPr lang="en-US" dirty="0" err="1" smtClean="0"/>
              <a:t>baixo</a:t>
            </a:r>
            <a:r>
              <a:rPr lang="en-US" dirty="0" smtClean="0"/>
              <a:t>.</a:t>
            </a:r>
          </a:p>
          <a:p>
            <a:r>
              <a:rPr lang="en-US" dirty="0" err="1" smtClean="0"/>
              <a:t>Dependendo</a:t>
            </a:r>
            <a:r>
              <a:rPr lang="en-US" baseline="0" dirty="0" smtClean="0"/>
              <a:t> das </a:t>
            </a:r>
            <a:r>
              <a:rPr lang="en-US" baseline="0" dirty="0" err="1" smtClean="0"/>
              <a:t>opões</a:t>
            </a:r>
            <a:r>
              <a:rPr lang="en-US" baseline="0" dirty="0" smtClean="0"/>
              <a:t> de </a:t>
            </a:r>
            <a:r>
              <a:rPr lang="en-US" baseline="0" dirty="0" err="1" smtClean="0"/>
              <a:t>desenho</a:t>
            </a:r>
            <a:r>
              <a:rPr lang="en-US" baseline="0" dirty="0" smtClean="0"/>
              <a:t> </a:t>
            </a:r>
            <a:r>
              <a:rPr lang="en-US" baseline="0" dirty="0" err="1" smtClean="0"/>
              <a:t>adotadas</a:t>
            </a:r>
            <a:r>
              <a:rPr lang="en-US" baseline="0" dirty="0" smtClean="0"/>
              <a:t> </a:t>
            </a:r>
            <a:r>
              <a:rPr lang="en-US" baseline="0" dirty="0" err="1" smtClean="0"/>
              <a:t>num</a:t>
            </a:r>
            <a:r>
              <a:rPr lang="en-US" baseline="0" dirty="0" smtClean="0"/>
              <a:t> dado </a:t>
            </a:r>
            <a:r>
              <a:rPr lang="en-US" baseline="0" dirty="0" err="1" smtClean="0"/>
              <a:t>projeto</a:t>
            </a:r>
            <a:r>
              <a:rPr lang="en-US" baseline="0" dirty="0" smtClean="0"/>
              <a:t> </a:t>
            </a:r>
            <a:r>
              <a:rPr lang="en-US" baseline="0" dirty="0" err="1" smtClean="0"/>
              <a:t>pode</a:t>
            </a:r>
            <a:r>
              <a:rPr lang="en-US" baseline="0" dirty="0" smtClean="0"/>
              <a:t> </a:t>
            </a:r>
            <a:r>
              <a:rPr lang="en-US" baseline="0" dirty="0" err="1" smtClean="0"/>
              <a:t>impor</a:t>
            </a:r>
            <a:r>
              <a:rPr lang="en-US" baseline="0" dirty="0" smtClean="0"/>
              <a:t>-se que </a:t>
            </a:r>
            <a:r>
              <a:rPr lang="en-US" baseline="0" dirty="0" err="1" smtClean="0"/>
              <a:t>cada</a:t>
            </a:r>
            <a:r>
              <a:rPr lang="en-US" baseline="0" dirty="0" smtClean="0"/>
              <a:t> </a:t>
            </a:r>
            <a:r>
              <a:rPr lang="en-US" baseline="0" dirty="0" err="1" smtClean="0"/>
              <a:t>camada</a:t>
            </a:r>
            <a:r>
              <a:rPr lang="en-US" baseline="0" dirty="0" smtClean="0"/>
              <a:t> </a:t>
            </a:r>
            <a:r>
              <a:rPr lang="en-US" baseline="0" dirty="0" err="1" smtClean="0"/>
              <a:t>dependa</a:t>
            </a:r>
            <a:r>
              <a:rPr lang="en-US" baseline="0" dirty="0" smtClean="0"/>
              <a:t> </a:t>
            </a:r>
            <a:r>
              <a:rPr lang="en-US" baseline="0" dirty="0" err="1" smtClean="0"/>
              <a:t>exclusivamente</a:t>
            </a:r>
            <a:r>
              <a:rPr lang="en-US" baseline="0" dirty="0" smtClean="0"/>
              <a:t> da </a:t>
            </a:r>
            <a:r>
              <a:rPr lang="en-US" baseline="0" dirty="0" err="1" smtClean="0"/>
              <a:t>camada</a:t>
            </a:r>
            <a:r>
              <a:rPr lang="en-US" baseline="0" dirty="0" smtClean="0"/>
              <a:t> inferior que </a:t>
            </a:r>
            <a:r>
              <a:rPr lang="en-US" baseline="0" dirty="0" err="1" smtClean="0"/>
              <a:t>lhe</a:t>
            </a:r>
            <a:r>
              <a:rPr lang="en-US" baseline="0" dirty="0" smtClean="0"/>
              <a:t> </a:t>
            </a:r>
            <a:r>
              <a:rPr lang="en-US" baseline="0" dirty="0" err="1" smtClean="0"/>
              <a:t>seja</a:t>
            </a:r>
            <a:r>
              <a:rPr lang="en-US" baseline="0" dirty="0" smtClean="0"/>
              <a:t> </a:t>
            </a:r>
            <a:r>
              <a:rPr lang="en-US" baseline="0" dirty="0" err="1" smtClean="0"/>
              <a:t>adjacente</a:t>
            </a:r>
            <a:r>
              <a:rPr lang="en-US" baseline="0" dirty="0" smtClean="0"/>
              <a:t>. De </a:t>
            </a:r>
            <a:r>
              <a:rPr lang="en-US" baseline="0" dirty="0" err="1" smtClean="0"/>
              <a:t>uma</a:t>
            </a:r>
            <a:r>
              <a:rPr lang="en-US" baseline="0" dirty="0" smtClean="0"/>
              <a:t> forma </a:t>
            </a:r>
            <a:r>
              <a:rPr lang="en-US" baseline="0" dirty="0" err="1" smtClean="0"/>
              <a:t>geral</a:t>
            </a:r>
            <a:r>
              <a:rPr lang="en-US" baseline="0" dirty="0" smtClean="0"/>
              <a:t>, </a:t>
            </a:r>
            <a:r>
              <a:rPr lang="en-US" baseline="0" dirty="0" err="1" smtClean="0"/>
              <a:t>esta</a:t>
            </a:r>
            <a:r>
              <a:rPr lang="en-US" baseline="0" dirty="0" smtClean="0"/>
              <a:t> </a:t>
            </a:r>
            <a:r>
              <a:rPr lang="en-US" baseline="0" dirty="0" err="1" smtClean="0"/>
              <a:t>imposição</a:t>
            </a:r>
            <a:r>
              <a:rPr lang="en-US" baseline="0" dirty="0" smtClean="0"/>
              <a:t> </a:t>
            </a:r>
            <a:r>
              <a:rPr lang="en-US" baseline="0" dirty="0" err="1" smtClean="0"/>
              <a:t>não</a:t>
            </a:r>
            <a:r>
              <a:rPr lang="en-US" baseline="0" dirty="0" smtClean="0"/>
              <a:t> é </a:t>
            </a:r>
            <a:r>
              <a:rPr lang="en-US" baseline="0" dirty="0" err="1" smtClean="0"/>
              <a:t>adotada</a:t>
            </a:r>
            <a:r>
              <a:rPr lang="en-US" baseline="0" dirty="0" smtClean="0"/>
              <a:t>, </a:t>
            </a:r>
            <a:r>
              <a:rPr lang="en-US" baseline="0" dirty="0" err="1" smtClean="0"/>
              <a:t>ou</a:t>
            </a:r>
            <a:r>
              <a:rPr lang="en-US" baseline="0" dirty="0" smtClean="0"/>
              <a:t> </a:t>
            </a:r>
            <a:r>
              <a:rPr lang="en-US" baseline="0" dirty="0" err="1" smtClean="0"/>
              <a:t>seja</a:t>
            </a:r>
            <a:r>
              <a:rPr lang="en-US" baseline="0" dirty="0" smtClean="0"/>
              <a:t>, </a:t>
            </a:r>
            <a:r>
              <a:rPr lang="en-US" baseline="0" dirty="0" err="1" smtClean="0"/>
              <a:t>uma</a:t>
            </a:r>
            <a:r>
              <a:rPr lang="en-US" baseline="0" dirty="0" smtClean="0"/>
              <a:t> dada </a:t>
            </a:r>
            <a:r>
              <a:rPr lang="en-US" baseline="0" dirty="0" err="1" smtClean="0"/>
              <a:t>camada</a:t>
            </a:r>
            <a:r>
              <a:rPr lang="en-US" baseline="0" dirty="0" smtClean="0"/>
              <a:t> </a:t>
            </a:r>
            <a:r>
              <a:rPr lang="en-US" baseline="0" dirty="0" err="1" smtClean="0"/>
              <a:t>pode</a:t>
            </a:r>
            <a:r>
              <a:rPr lang="en-US" baseline="0" dirty="0" smtClean="0"/>
              <a:t> </a:t>
            </a:r>
            <a:r>
              <a:rPr lang="en-US" baseline="0" dirty="0" err="1" smtClean="0"/>
              <a:t>solicitar</a:t>
            </a:r>
            <a:r>
              <a:rPr lang="en-US" baseline="0" dirty="0" smtClean="0"/>
              <a:t>, i.e., </a:t>
            </a:r>
            <a:r>
              <a:rPr lang="en-US" baseline="0" dirty="0" err="1" smtClean="0"/>
              <a:t>depender</a:t>
            </a:r>
            <a:r>
              <a:rPr lang="en-US" baseline="0" dirty="0" smtClean="0"/>
              <a:t> de </a:t>
            </a:r>
            <a:r>
              <a:rPr lang="en-US" baseline="0" dirty="0" err="1" smtClean="0"/>
              <a:t>serviços</a:t>
            </a:r>
            <a:r>
              <a:rPr lang="en-US" baseline="0" dirty="0" smtClean="0"/>
              <a:t> de </a:t>
            </a:r>
            <a:r>
              <a:rPr lang="en-US" baseline="0" dirty="0" err="1" smtClean="0"/>
              <a:t>uma</a:t>
            </a:r>
            <a:r>
              <a:rPr lang="en-US" baseline="0" dirty="0" smtClean="0"/>
              <a:t> </a:t>
            </a:r>
            <a:r>
              <a:rPr lang="en-US" baseline="0" dirty="0" err="1" smtClean="0"/>
              <a:t>camada</a:t>
            </a:r>
            <a:r>
              <a:rPr lang="en-US" baseline="0" dirty="0" smtClean="0"/>
              <a:t> inferior que </a:t>
            </a:r>
            <a:r>
              <a:rPr lang="en-US" baseline="0" dirty="0" err="1" smtClean="0"/>
              <a:t>não</a:t>
            </a:r>
            <a:r>
              <a:rPr lang="en-US" baseline="0" dirty="0" smtClean="0"/>
              <a:t> </a:t>
            </a:r>
            <a:r>
              <a:rPr lang="en-US" baseline="0" dirty="0" err="1" smtClean="0"/>
              <a:t>seja</a:t>
            </a:r>
            <a:r>
              <a:rPr lang="en-US" baseline="0" dirty="0" smtClean="0"/>
              <a:t> </a:t>
            </a:r>
            <a:r>
              <a:rPr lang="en-US" baseline="0" dirty="0" err="1" smtClean="0"/>
              <a:t>adjacente</a:t>
            </a:r>
            <a:r>
              <a:rPr lang="en-US" baseline="0" dirty="0" smtClean="0"/>
              <a:t>. </a:t>
            </a:r>
            <a:r>
              <a:rPr lang="en-US" baseline="0" dirty="0" err="1" smtClean="0"/>
              <a:t>Esta</a:t>
            </a:r>
            <a:r>
              <a:rPr lang="en-US" baseline="0" dirty="0" smtClean="0"/>
              <a:t> </a:t>
            </a:r>
            <a:r>
              <a:rPr lang="en-US" baseline="0" dirty="0" err="1" smtClean="0"/>
              <a:t>solução</a:t>
            </a:r>
            <a:r>
              <a:rPr lang="en-US" baseline="0" dirty="0" smtClean="0"/>
              <a:t> </a:t>
            </a:r>
            <a:r>
              <a:rPr lang="en-US" baseline="0" dirty="0" err="1" smtClean="0"/>
              <a:t>pode</a:t>
            </a:r>
            <a:r>
              <a:rPr lang="en-US" baseline="0" dirty="0" smtClean="0"/>
              <a:t>, no </a:t>
            </a:r>
            <a:r>
              <a:rPr lang="en-US" baseline="0" dirty="0" err="1" smtClean="0"/>
              <a:t>entanto</a:t>
            </a:r>
            <a:r>
              <a:rPr lang="en-US" baseline="0" dirty="0" smtClean="0"/>
              <a:t>, </a:t>
            </a:r>
            <a:r>
              <a:rPr lang="en-US" baseline="0" dirty="0" err="1" smtClean="0"/>
              <a:t>comprometer</a:t>
            </a:r>
            <a:r>
              <a:rPr lang="en-US" baseline="0" dirty="0" smtClean="0"/>
              <a:t> o </a:t>
            </a:r>
            <a:r>
              <a:rPr lang="en-US" baseline="0" dirty="0" err="1" smtClean="0"/>
              <a:t>baixo</a:t>
            </a:r>
            <a:r>
              <a:rPr lang="en-US" baseline="0" dirty="0" smtClean="0"/>
              <a:t> </a:t>
            </a:r>
            <a:r>
              <a:rPr lang="en-US" baseline="0" dirty="0" err="1" smtClean="0"/>
              <a:t>nível</a:t>
            </a:r>
            <a:r>
              <a:rPr lang="en-US" baseline="0" dirty="0" smtClean="0"/>
              <a:t> de </a:t>
            </a:r>
            <a:r>
              <a:rPr lang="en-US" baseline="0" dirty="0" err="1" smtClean="0"/>
              <a:t>acoplamento</a:t>
            </a:r>
            <a:r>
              <a:rPr lang="en-US" baseline="0" dirty="0" smtClean="0"/>
              <a:t> entre </a:t>
            </a:r>
            <a:r>
              <a:rPr lang="en-US" baseline="0" dirty="0" err="1" smtClean="0"/>
              <a:t>camadas</a:t>
            </a:r>
            <a:r>
              <a:rPr lang="en-US" baseline="0" dirty="0" smtClean="0"/>
              <a:t> que é </a:t>
            </a:r>
            <a:r>
              <a:rPr lang="en-US" baseline="0" dirty="0" err="1" smtClean="0"/>
              <a:t>desejável</a:t>
            </a:r>
            <a:r>
              <a:rPr lang="en-US" baseline="0" dirty="0" smtClean="0"/>
              <a:t>.</a:t>
            </a:r>
          </a:p>
          <a:p>
            <a:r>
              <a:rPr lang="en-US" baseline="0" dirty="0" err="1" smtClean="0"/>
              <a:t>Podemos</a:t>
            </a:r>
            <a:r>
              <a:rPr lang="en-US" baseline="0" dirty="0" smtClean="0"/>
              <a:t> </a:t>
            </a:r>
            <a:r>
              <a:rPr lang="en-US" baseline="0" dirty="0" err="1" smtClean="0"/>
              <a:t>imaginar</a:t>
            </a:r>
            <a:r>
              <a:rPr lang="en-US" baseline="0" dirty="0" smtClean="0"/>
              <a:t> </a:t>
            </a:r>
            <a:r>
              <a:rPr lang="en-US" baseline="0" dirty="0" err="1" smtClean="0"/>
              <a:t>casos</a:t>
            </a:r>
            <a:r>
              <a:rPr lang="en-US" baseline="0" dirty="0" smtClean="0"/>
              <a:t> </a:t>
            </a:r>
            <a:r>
              <a:rPr lang="en-US" baseline="0" dirty="0" err="1" smtClean="0"/>
              <a:t>em</a:t>
            </a:r>
            <a:r>
              <a:rPr lang="en-US" baseline="0" dirty="0" smtClean="0"/>
              <a:t> que </a:t>
            </a:r>
            <a:r>
              <a:rPr lang="en-US" baseline="0" dirty="0" err="1" smtClean="0"/>
              <a:t>os</a:t>
            </a:r>
            <a:r>
              <a:rPr lang="en-US" baseline="0" dirty="0" smtClean="0"/>
              <a:t> </a:t>
            </a:r>
            <a:r>
              <a:rPr lang="en-US" baseline="0" dirty="0" err="1" smtClean="0"/>
              <a:t>controladores</a:t>
            </a:r>
            <a:r>
              <a:rPr lang="en-US" baseline="0" dirty="0" smtClean="0"/>
              <a:t> - </a:t>
            </a:r>
            <a:r>
              <a:rPr lang="en-US" baseline="0" dirty="0" err="1" smtClean="0"/>
              <a:t>camada</a:t>
            </a:r>
            <a:r>
              <a:rPr lang="en-US" baseline="0" dirty="0" smtClean="0"/>
              <a:t> </a:t>
            </a:r>
            <a:r>
              <a:rPr lang="en-US" baseline="0" dirty="0" err="1" smtClean="0"/>
              <a:t>Aplicação</a:t>
            </a:r>
            <a:r>
              <a:rPr lang="en-US" baseline="0" dirty="0" smtClean="0"/>
              <a:t> - </a:t>
            </a:r>
            <a:r>
              <a:rPr lang="en-US" baseline="0" dirty="0" err="1" smtClean="0"/>
              <a:t>acedem</a:t>
            </a:r>
            <a:r>
              <a:rPr lang="en-US" baseline="0" dirty="0" smtClean="0"/>
              <a:t> </a:t>
            </a:r>
            <a:r>
              <a:rPr lang="en-US" baseline="0" dirty="0" err="1" smtClean="0"/>
              <a:t>aos</a:t>
            </a:r>
            <a:r>
              <a:rPr lang="en-US" baseline="0" dirty="0" smtClean="0"/>
              <a:t> </a:t>
            </a:r>
            <a:r>
              <a:rPr lang="en-US" baseline="0" dirty="0" err="1" smtClean="0"/>
              <a:t>repositórios</a:t>
            </a:r>
            <a:r>
              <a:rPr lang="en-US" baseline="0" dirty="0" smtClean="0"/>
              <a:t> - </a:t>
            </a:r>
            <a:r>
              <a:rPr lang="en-US" baseline="0" dirty="0" err="1" smtClean="0"/>
              <a:t>camada</a:t>
            </a:r>
            <a:r>
              <a:rPr lang="en-US" baseline="0" dirty="0" smtClean="0"/>
              <a:t> </a:t>
            </a:r>
            <a:r>
              <a:rPr lang="en-US" baseline="0" dirty="0" err="1" smtClean="0"/>
              <a:t>Persistência</a:t>
            </a:r>
            <a:r>
              <a:rPr lang="en-US" baseline="0" dirty="0" smtClean="0"/>
              <a:t> – </a:t>
            </a:r>
            <a:r>
              <a:rPr lang="en-US" baseline="0" dirty="0" err="1" smtClean="0"/>
              <a:t>sem</a:t>
            </a:r>
            <a:r>
              <a:rPr lang="en-US" baseline="0" dirty="0" smtClean="0"/>
              <a:t> </a:t>
            </a:r>
            <a:r>
              <a:rPr lang="en-US" baseline="0" dirty="0" err="1" smtClean="0"/>
              <a:t>recorrer</a:t>
            </a:r>
            <a:r>
              <a:rPr lang="en-US" baseline="0" dirty="0" smtClean="0"/>
              <a:t> à </a:t>
            </a:r>
            <a:r>
              <a:rPr lang="en-US" baseline="0" dirty="0" err="1" smtClean="0"/>
              <a:t>camada</a:t>
            </a:r>
            <a:r>
              <a:rPr lang="en-US" baseline="0" dirty="0" smtClean="0"/>
              <a:t> </a:t>
            </a:r>
            <a:r>
              <a:rPr lang="en-US" baseline="0" dirty="0" err="1" smtClean="0"/>
              <a:t>intermédia</a:t>
            </a:r>
            <a:r>
              <a:rPr lang="en-US" baseline="0" dirty="0" smtClean="0"/>
              <a:t> (Domain). </a:t>
            </a:r>
          </a:p>
          <a:p>
            <a:endParaRPr lang="en-US" baseline="0" dirty="0" smtClean="0"/>
          </a:p>
          <a:p>
            <a:r>
              <a:rPr lang="en-US" baseline="0" dirty="0" smtClean="0"/>
              <a:t>Para </a:t>
            </a:r>
            <a:r>
              <a:rPr lang="en-US" baseline="0" dirty="0" err="1" smtClean="0"/>
              <a:t>isolar</a:t>
            </a:r>
            <a:r>
              <a:rPr lang="en-US" baseline="0" dirty="0" smtClean="0"/>
              <a:t> a </a:t>
            </a:r>
            <a:r>
              <a:rPr lang="en-US" baseline="0" dirty="0" err="1" smtClean="0"/>
              <a:t>camada</a:t>
            </a:r>
            <a:r>
              <a:rPr lang="en-US" baseline="0" dirty="0" smtClean="0"/>
              <a:t> de </a:t>
            </a:r>
            <a:r>
              <a:rPr lang="en-US" baseline="0" dirty="0" err="1" smtClean="0"/>
              <a:t>negócio</a:t>
            </a:r>
            <a:r>
              <a:rPr lang="en-US" baseline="0" dirty="0" smtClean="0"/>
              <a:t> (</a:t>
            </a:r>
            <a:r>
              <a:rPr lang="en-US" baseline="0" dirty="0" err="1" smtClean="0"/>
              <a:t>Aplicação</a:t>
            </a:r>
            <a:r>
              <a:rPr lang="en-US" baseline="0" dirty="0" smtClean="0"/>
              <a:t>) da </a:t>
            </a:r>
            <a:r>
              <a:rPr lang="en-US" baseline="0" dirty="0" err="1" smtClean="0"/>
              <a:t>camada</a:t>
            </a:r>
            <a:r>
              <a:rPr lang="en-US" baseline="0" dirty="0" smtClean="0"/>
              <a:t> de </a:t>
            </a:r>
            <a:r>
              <a:rPr lang="en-US" baseline="0" dirty="0" err="1" smtClean="0"/>
              <a:t>Apresentação</a:t>
            </a:r>
            <a:r>
              <a:rPr lang="en-US" baseline="0" dirty="0" smtClean="0"/>
              <a:t> e para </a:t>
            </a:r>
            <a:r>
              <a:rPr lang="en-US" baseline="0" dirty="0" err="1" smtClean="0"/>
              <a:t>reduzir</a:t>
            </a:r>
            <a:r>
              <a:rPr lang="en-US" baseline="0" dirty="0" smtClean="0"/>
              <a:t> o </a:t>
            </a:r>
            <a:r>
              <a:rPr lang="en-US" baseline="0" dirty="0" err="1" smtClean="0"/>
              <a:t>número</a:t>
            </a:r>
            <a:r>
              <a:rPr lang="en-US" baseline="0" dirty="0" smtClean="0"/>
              <a:t> de </a:t>
            </a:r>
            <a:r>
              <a:rPr lang="en-US" baseline="0" dirty="0" err="1" smtClean="0"/>
              <a:t>chamadas</a:t>
            </a:r>
            <a:r>
              <a:rPr lang="en-US" baseline="0" dirty="0" smtClean="0"/>
              <a:t> a </a:t>
            </a:r>
            <a:r>
              <a:rPr lang="en-US" baseline="0" dirty="0" err="1" smtClean="0"/>
              <a:t>processos</a:t>
            </a:r>
            <a:r>
              <a:rPr lang="en-US" baseline="0" dirty="0" smtClean="0"/>
              <a:t> </a:t>
            </a:r>
            <a:r>
              <a:rPr lang="en-US" baseline="0" dirty="0" err="1" smtClean="0"/>
              <a:t>distintos</a:t>
            </a:r>
            <a:r>
              <a:rPr lang="en-US" baseline="0" dirty="0" smtClean="0"/>
              <a:t> é </a:t>
            </a:r>
            <a:r>
              <a:rPr lang="en-US" baseline="0" dirty="0" err="1" smtClean="0"/>
              <a:t>comum</a:t>
            </a:r>
            <a:r>
              <a:rPr lang="en-US" baseline="0" dirty="0" smtClean="0"/>
              <a:t> o </a:t>
            </a:r>
            <a:r>
              <a:rPr lang="en-US" baseline="0" dirty="0" err="1" smtClean="0"/>
              <a:t>recurso</a:t>
            </a:r>
            <a:r>
              <a:rPr lang="en-US" baseline="0" dirty="0" smtClean="0"/>
              <a:t> a DTOs (Data Transfer Object). Um DTO é um </a:t>
            </a:r>
            <a:r>
              <a:rPr lang="en-US" baseline="0" dirty="0" err="1" smtClean="0"/>
              <a:t>objeto</a:t>
            </a:r>
            <a:r>
              <a:rPr lang="en-US" baseline="0" dirty="0" smtClean="0"/>
              <a:t> que </a:t>
            </a:r>
            <a:r>
              <a:rPr lang="en-US" baseline="0" dirty="0" err="1" smtClean="0"/>
              <a:t>transporta</a:t>
            </a:r>
            <a:r>
              <a:rPr lang="en-US" baseline="0" dirty="0" smtClean="0"/>
              <a:t> dados entre </a:t>
            </a:r>
            <a:r>
              <a:rPr lang="en-US" baseline="0" dirty="0" err="1" smtClean="0"/>
              <a:t>processos</a:t>
            </a:r>
            <a:r>
              <a:rPr lang="en-US" baseline="0" dirty="0" smtClean="0"/>
              <a:t> .</a:t>
            </a:r>
          </a:p>
          <a:p>
            <a:r>
              <a:rPr lang="en-US" baseline="0" dirty="0" smtClean="0"/>
              <a:t>https://martinfowler.com/eaaCatalog/dataTransferObject.html</a:t>
            </a:r>
          </a:p>
        </p:txBody>
      </p:sp>
      <p:sp>
        <p:nvSpPr>
          <p:cNvPr id="4" name="Slide Number Placeholder 3"/>
          <p:cNvSpPr>
            <a:spLocks noGrp="1"/>
          </p:cNvSpPr>
          <p:nvPr>
            <p:ph type="sldNum" sz="quarter" idx="10"/>
          </p:nvPr>
        </p:nvSpPr>
        <p:spPr/>
        <p:txBody>
          <a:bodyPr/>
          <a:lstStyle/>
          <a:p>
            <a:fld id="{54F76911-F589-44E9-8155-61F0472246BF}" type="slidenum">
              <a:rPr lang="pt-PT" smtClean="0"/>
              <a:pPr/>
              <a:t>8</a:t>
            </a:fld>
            <a:endParaRPr lang="pt-PT"/>
          </a:p>
        </p:txBody>
      </p:sp>
    </p:spTree>
    <p:extLst>
      <p:ext uri="{BB962C8B-B14F-4D97-AF65-F5344CB8AC3E}">
        <p14:creationId xmlns:p14="http://schemas.microsoft.com/office/powerpoint/2010/main" val="1657446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Podemos</a:t>
            </a:r>
            <a:r>
              <a:rPr lang="en-US" dirty="0" smtClean="0"/>
              <a:t> </a:t>
            </a:r>
            <a:r>
              <a:rPr lang="en-US" dirty="0" err="1" smtClean="0"/>
              <a:t>observar</a:t>
            </a:r>
            <a:r>
              <a:rPr lang="en-US" baseline="0" dirty="0" smtClean="0"/>
              <a:t> no </a:t>
            </a:r>
            <a:r>
              <a:rPr lang="en-US" baseline="0" dirty="0" err="1" smtClean="0"/>
              <a:t>diagrama</a:t>
            </a:r>
            <a:r>
              <a:rPr lang="en-US" baseline="0" dirty="0" smtClean="0"/>
              <a:t> de </a:t>
            </a:r>
            <a:r>
              <a:rPr lang="en-US" baseline="0" dirty="0" err="1" smtClean="0"/>
              <a:t>sequência</a:t>
            </a:r>
            <a:r>
              <a:rPr lang="en-US" baseline="0" dirty="0" smtClean="0"/>
              <a:t> do </a:t>
            </a:r>
            <a:r>
              <a:rPr lang="en-US" baseline="0" dirty="0" err="1" smtClean="0"/>
              <a:t>caso</a:t>
            </a:r>
            <a:r>
              <a:rPr lang="en-US" baseline="0" dirty="0" smtClean="0"/>
              <a:t> de </a:t>
            </a:r>
            <a:r>
              <a:rPr lang="en-US" baseline="0" dirty="0" err="1" smtClean="0"/>
              <a:t>uso</a:t>
            </a:r>
            <a:r>
              <a:rPr lang="en-US" baseline="0" dirty="0" smtClean="0"/>
              <a:t> “</a:t>
            </a:r>
            <a:r>
              <a:rPr lang="en-US" baseline="0" dirty="0" err="1" smtClean="0"/>
              <a:t>Registar</a:t>
            </a:r>
            <a:r>
              <a:rPr lang="en-US" baseline="0" dirty="0" smtClean="0"/>
              <a:t> novo </a:t>
            </a:r>
            <a:r>
              <a:rPr lang="en-US" baseline="0" dirty="0" err="1" smtClean="0"/>
              <a:t>utilizador</a:t>
            </a:r>
            <a:r>
              <a:rPr lang="en-US" baseline="0" dirty="0" smtClean="0"/>
              <a:t>” a </a:t>
            </a:r>
            <a:r>
              <a:rPr lang="en-US" baseline="0" dirty="0" err="1" smtClean="0"/>
              <a:t>interdependência</a:t>
            </a:r>
            <a:r>
              <a:rPr lang="en-US" baseline="0" dirty="0" smtClean="0"/>
              <a:t> entre </a:t>
            </a:r>
            <a:r>
              <a:rPr lang="en-US" baseline="0" dirty="0" err="1" smtClean="0"/>
              <a:t>camadas</a:t>
            </a:r>
            <a:r>
              <a:rPr lang="en-US" baseline="0" dirty="0" smtClean="0"/>
              <a:t>. Este é um </a:t>
            </a:r>
            <a:r>
              <a:rPr lang="en-US" baseline="0" dirty="0" err="1" smtClean="0"/>
              <a:t>caso</a:t>
            </a:r>
            <a:r>
              <a:rPr lang="en-US" baseline="0" dirty="0" smtClean="0"/>
              <a:t> </a:t>
            </a:r>
            <a:r>
              <a:rPr lang="en-US" baseline="0" dirty="0" err="1" smtClean="0"/>
              <a:t>típico</a:t>
            </a:r>
            <a:r>
              <a:rPr lang="en-US" baseline="0" dirty="0" smtClean="0"/>
              <a:t> de </a:t>
            </a:r>
            <a:r>
              <a:rPr lang="en-US" baseline="0" dirty="0" err="1" smtClean="0"/>
              <a:t>realização</a:t>
            </a:r>
            <a:r>
              <a:rPr lang="en-US" baseline="0" dirty="0" smtClean="0"/>
              <a:t> de um </a:t>
            </a:r>
            <a:r>
              <a:rPr lang="en-US" baseline="0" dirty="0" err="1" smtClean="0"/>
              <a:t>caso</a:t>
            </a:r>
            <a:r>
              <a:rPr lang="en-US" baseline="0" dirty="0" smtClean="0"/>
              <a:t> de </a:t>
            </a:r>
            <a:r>
              <a:rPr lang="en-US" baseline="0" dirty="0" err="1" smtClean="0"/>
              <a:t>uso</a:t>
            </a:r>
            <a:r>
              <a:rPr lang="en-US" baseline="0" dirty="0" smtClean="0"/>
              <a:t>.</a:t>
            </a:r>
          </a:p>
          <a:p>
            <a:r>
              <a:rPr lang="en-US" baseline="0" dirty="0" err="1" smtClean="0"/>
              <a:t>Neste</a:t>
            </a:r>
            <a:r>
              <a:rPr lang="en-US" baseline="0" dirty="0" smtClean="0"/>
              <a:t> </a:t>
            </a:r>
            <a:r>
              <a:rPr lang="en-US" baseline="0" dirty="0" err="1" smtClean="0"/>
              <a:t>caso</a:t>
            </a:r>
            <a:r>
              <a:rPr lang="en-US" baseline="0" dirty="0" smtClean="0"/>
              <a:t> </a:t>
            </a:r>
            <a:r>
              <a:rPr lang="en-US" baseline="0" dirty="0" err="1" smtClean="0"/>
              <a:t>concreto</a:t>
            </a:r>
            <a:r>
              <a:rPr lang="en-US" baseline="0" dirty="0" smtClean="0"/>
              <a:t> </a:t>
            </a:r>
            <a:r>
              <a:rPr lang="en-US" baseline="0" dirty="0" err="1" smtClean="0"/>
              <a:t>cada</a:t>
            </a:r>
            <a:r>
              <a:rPr lang="en-US" baseline="0" dirty="0" smtClean="0"/>
              <a:t> </a:t>
            </a:r>
            <a:r>
              <a:rPr lang="en-US" baseline="0" dirty="0" err="1" smtClean="0"/>
              <a:t>camada</a:t>
            </a:r>
            <a:r>
              <a:rPr lang="en-US" baseline="0" dirty="0" smtClean="0"/>
              <a:t> </a:t>
            </a:r>
            <a:r>
              <a:rPr lang="en-US" baseline="0" dirty="0" err="1" smtClean="0"/>
              <a:t>depende</a:t>
            </a:r>
            <a:r>
              <a:rPr lang="en-US" baseline="0" dirty="0" smtClean="0"/>
              <a:t> da </a:t>
            </a:r>
            <a:r>
              <a:rPr lang="en-US" baseline="0" dirty="0" err="1" smtClean="0"/>
              <a:t>camada</a:t>
            </a:r>
            <a:r>
              <a:rPr lang="en-US" baseline="0" dirty="0" smtClean="0"/>
              <a:t> inferior </a:t>
            </a:r>
            <a:r>
              <a:rPr lang="en-US" baseline="0" dirty="0" err="1" smtClean="0"/>
              <a:t>adjacente</a:t>
            </a:r>
            <a:r>
              <a:rPr lang="en-US" baseline="0" dirty="0" smtClean="0"/>
              <a:t> mas </a:t>
            </a:r>
            <a:r>
              <a:rPr lang="en-US" baseline="0" dirty="0" err="1" smtClean="0"/>
              <a:t>também</a:t>
            </a:r>
            <a:r>
              <a:rPr lang="en-US" baseline="0" dirty="0" smtClean="0"/>
              <a:t> </a:t>
            </a:r>
            <a:r>
              <a:rPr lang="en-US" baseline="0" dirty="0" err="1" smtClean="0"/>
              <a:t>existem</a:t>
            </a:r>
            <a:r>
              <a:rPr lang="en-US" baseline="0" dirty="0" smtClean="0"/>
              <a:t> </a:t>
            </a:r>
            <a:r>
              <a:rPr lang="en-US" baseline="0" dirty="0" err="1" smtClean="0"/>
              <a:t>dependências</a:t>
            </a:r>
            <a:r>
              <a:rPr lang="en-US" baseline="0" dirty="0" smtClean="0"/>
              <a:t> entre </a:t>
            </a:r>
            <a:r>
              <a:rPr lang="en-US" baseline="0" dirty="0" err="1" smtClean="0"/>
              <a:t>camadas</a:t>
            </a:r>
            <a:r>
              <a:rPr lang="en-US" baseline="0" dirty="0" smtClean="0"/>
              <a:t> </a:t>
            </a:r>
            <a:r>
              <a:rPr lang="en-US" baseline="0" dirty="0" err="1" smtClean="0"/>
              <a:t>não</a:t>
            </a:r>
            <a:r>
              <a:rPr lang="en-US" baseline="0" dirty="0" smtClean="0"/>
              <a:t> </a:t>
            </a:r>
            <a:r>
              <a:rPr lang="en-US" baseline="0" dirty="0" err="1" smtClean="0"/>
              <a:t>adjacentes</a:t>
            </a:r>
            <a:r>
              <a:rPr lang="en-US" baseline="0" dirty="0" smtClean="0"/>
              <a:t>.</a:t>
            </a:r>
          </a:p>
          <a:p>
            <a:r>
              <a:rPr lang="en-US" baseline="0" dirty="0" smtClean="0"/>
              <a:t>O </a:t>
            </a:r>
            <a:r>
              <a:rPr lang="en-US" baseline="0" dirty="0" err="1" smtClean="0"/>
              <a:t>caso</a:t>
            </a:r>
            <a:r>
              <a:rPr lang="en-US" baseline="0" dirty="0" smtClean="0"/>
              <a:t> de </a:t>
            </a:r>
            <a:r>
              <a:rPr lang="en-US" baseline="0" dirty="0" err="1" smtClean="0"/>
              <a:t>uso</a:t>
            </a:r>
            <a:r>
              <a:rPr lang="en-US" baseline="0" dirty="0" smtClean="0"/>
              <a:t> é </a:t>
            </a:r>
            <a:r>
              <a:rPr lang="en-US" baseline="0" dirty="0" err="1" smtClean="0"/>
              <a:t>ativado</a:t>
            </a:r>
            <a:r>
              <a:rPr lang="en-US" baseline="0" dirty="0" smtClean="0"/>
              <a:t> </a:t>
            </a:r>
            <a:r>
              <a:rPr lang="en-US" baseline="0" dirty="0" err="1" smtClean="0"/>
              <a:t>pelo</a:t>
            </a:r>
            <a:r>
              <a:rPr lang="en-US" baseline="0" dirty="0" smtClean="0"/>
              <a:t> </a:t>
            </a:r>
            <a:r>
              <a:rPr lang="en-US" baseline="0" dirty="0" err="1" smtClean="0"/>
              <a:t>utilizador</a:t>
            </a:r>
            <a:r>
              <a:rPr lang="en-US" baseline="0" dirty="0" smtClean="0"/>
              <a:t> Admin que </a:t>
            </a:r>
            <a:r>
              <a:rPr lang="en-US" baseline="0" dirty="0" err="1" smtClean="0"/>
              <a:t>invoca</a:t>
            </a:r>
            <a:r>
              <a:rPr lang="en-US" baseline="0" dirty="0" smtClean="0"/>
              <a:t> um </a:t>
            </a:r>
            <a:r>
              <a:rPr lang="en-US" baseline="0" dirty="0" err="1" smtClean="0"/>
              <a:t>método</a:t>
            </a:r>
            <a:r>
              <a:rPr lang="en-US" baseline="0" dirty="0" smtClean="0"/>
              <a:t> </a:t>
            </a:r>
            <a:r>
              <a:rPr lang="en-US" baseline="0" dirty="0" err="1" smtClean="0"/>
              <a:t>na</a:t>
            </a:r>
            <a:r>
              <a:rPr lang="en-US" baseline="0" dirty="0" smtClean="0"/>
              <a:t> </a:t>
            </a:r>
            <a:r>
              <a:rPr lang="en-US" baseline="0" dirty="0" err="1" smtClean="0"/>
              <a:t>camada</a:t>
            </a:r>
            <a:r>
              <a:rPr lang="en-US" baseline="0" dirty="0" smtClean="0"/>
              <a:t> de </a:t>
            </a:r>
            <a:r>
              <a:rPr lang="en-US" baseline="0" dirty="0" err="1" smtClean="0"/>
              <a:t>Apresentação</a:t>
            </a:r>
            <a:r>
              <a:rPr lang="en-US" baseline="0" dirty="0" smtClean="0"/>
              <a:t>. </a:t>
            </a:r>
            <a:r>
              <a:rPr lang="en-US" baseline="0" dirty="0" err="1" smtClean="0"/>
              <a:t>Esta</a:t>
            </a:r>
            <a:r>
              <a:rPr lang="en-US" baseline="0" dirty="0" smtClean="0"/>
              <a:t> </a:t>
            </a:r>
            <a:r>
              <a:rPr lang="en-US" baseline="0" dirty="0" err="1" smtClean="0"/>
              <a:t>camada</a:t>
            </a:r>
            <a:r>
              <a:rPr lang="en-US" baseline="0" dirty="0" smtClean="0"/>
              <a:t> </a:t>
            </a:r>
            <a:r>
              <a:rPr lang="en-US" baseline="0" dirty="0" err="1" smtClean="0"/>
              <a:t>recorre</a:t>
            </a:r>
            <a:r>
              <a:rPr lang="en-US" baseline="0" dirty="0" smtClean="0"/>
              <a:t> à </a:t>
            </a:r>
            <a:r>
              <a:rPr lang="en-US" baseline="0" dirty="0" err="1" smtClean="0"/>
              <a:t>camada</a:t>
            </a:r>
            <a:r>
              <a:rPr lang="en-US" baseline="0" dirty="0" smtClean="0"/>
              <a:t> de </a:t>
            </a:r>
            <a:r>
              <a:rPr lang="en-US" baseline="0" dirty="0" err="1" smtClean="0"/>
              <a:t>Aplicação</a:t>
            </a:r>
            <a:r>
              <a:rPr lang="en-US" baseline="0" dirty="0" smtClean="0"/>
              <a:t> para </a:t>
            </a:r>
            <a:r>
              <a:rPr lang="en-US" baseline="0" dirty="0" err="1" smtClean="0"/>
              <a:t>instanciar</a:t>
            </a:r>
            <a:r>
              <a:rPr lang="en-US" baseline="0" dirty="0" smtClean="0"/>
              <a:t> o </a:t>
            </a:r>
            <a:r>
              <a:rPr lang="en-US" baseline="0" dirty="0" err="1" smtClean="0"/>
              <a:t>controlador</a:t>
            </a:r>
            <a:r>
              <a:rPr lang="en-US" baseline="0" dirty="0" smtClean="0"/>
              <a:t> </a:t>
            </a:r>
            <a:r>
              <a:rPr lang="en-US" baseline="0" dirty="0" err="1" smtClean="0"/>
              <a:t>deste</a:t>
            </a:r>
            <a:r>
              <a:rPr lang="en-US" baseline="0" dirty="0" smtClean="0"/>
              <a:t> </a:t>
            </a:r>
            <a:r>
              <a:rPr lang="en-US" baseline="0" dirty="0" err="1" smtClean="0"/>
              <a:t>caso</a:t>
            </a:r>
            <a:r>
              <a:rPr lang="en-US" baseline="0" dirty="0" smtClean="0"/>
              <a:t> de </a:t>
            </a:r>
            <a:r>
              <a:rPr lang="en-US" baseline="0" dirty="0" err="1" smtClean="0"/>
              <a:t>uso</a:t>
            </a:r>
            <a:r>
              <a:rPr lang="en-US" baseline="0" dirty="0" smtClean="0"/>
              <a:t>. O </a:t>
            </a:r>
            <a:r>
              <a:rPr lang="en-US" baseline="0" dirty="0" err="1" smtClean="0"/>
              <a:t>controlador</a:t>
            </a:r>
            <a:r>
              <a:rPr lang="en-US" baseline="0" dirty="0" smtClean="0"/>
              <a:t>, </a:t>
            </a:r>
            <a:r>
              <a:rPr lang="en-US" baseline="0" dirty="0" err="1" smtClean="0"/>
              <a:t>por</a:t>
            </a:r>
            <a:r>
              <a:rPr lang="en-US" baseline="0" dirty="0" smtClean="0"/>
              <a:t> </a:t>
            </a:r>
            <a:r>
              <a:rPr lang="en-US" baseline="0" dirty="0" err="1" smtClean="0"/>
              <a:t>sua</a:t>
            </a:r>
            <a:r>
              <a:rPr lang="en-US" baseline="0" dirty="0" smtClean="0"/>
              <a:t> </a:t>
            </a:r>
            <a:r>
              <a:rPr lang="en-US" baseline="0" dirty="0" err="1" smtClean="0"/>
              <a:t>vez</a:t>
            </a:r>
            <a:r>
              <a:rPr lang="en-US" baseline="0" dirty="0" smtClean="0"/>
              <a:t>, </a:t>
            </a:r>
            <a:r>
              <a:rPr lang="en-US" baseline="0" dirty="0" err="1" smtClean="0"/>
              <a:t>recorre</a:t>
            </a:r>
            <a:r>
              <a:rPr lang="en-US" baseline="0" dirty="0" smtClean="0"/>
              <a:t> à </a:t>
            </a:r>
            <a:r>
              <a:rPr lang="en-US" baseline="0" dirty="0" err="1" smtClean="0"/>
              <a:t>camada</a:t>
            </a:r>
            <a:r>
              <a:rPr lang="en-US" baseline="0" dirty="0" smtClean="0"/>
              <a:t> de </a:t>
            </a:r>
            <a:r>
              <a:rPr lang="en-US" baseline="0" dirty="0" err="1" smtClean="0"/>
              <a:t>Domínio</a:t>
            </a:r>
            <a:r>
              <a:rPr lang="en-US" baseline="0" dirty="0" smtClean="0"/>
              <a:t> (</a:t>
            </a:r>
            <a:r>
              <a:rPr lang="en-US" baseline="0" dirty="0" err="1" smtClean="0"/>
              <a:t>adjacente</a:t>
            </a:r>
            <a:r>
              <a:rPr lang="en-US" baseline="0" dirty="0" smtClean="0"/>
              <a:t>) e à </a:t>
            </a:r>
            <a:r>
              <a:rPr lang="en-US" baseline="0" dirty="0" err="1" smtClean="0"/>
              <a:t>camada</a:t>
            </a:r>
            <a:r>
              <a:rPr lang="en-US" baseline="0" dirty="0" smtClean="0"/>
              <a:t> de </a:t>
            </a:r>
            <a:r>
              <a:rPr lang="en-US" baseline="0" dirty="0" err="1" smtClean="0"/>
              <a:t>Persistência</a:t>
            </a:r>
            <a:r>
              <a:rPr lang="en-US" baseline="0" dirty="0" smtClean="0"/>
              <a:t> que </a:t>
            </a:r>
            <a:r>
              <a:rPr lang="en-US" baseline="0" dirty="0" err="1" smtClean="0"/>
              <a:t>não</a:t>
            </a:r>
            <a:r>
              <a:rPr lang="en-US" baseline="0" dirty="0" smtClean="0"/>
              <a:t> é </a:t>
            </a:r>
            <a:r>
              <a:rPr lang="en-US" baseline="0" dirty="0" err="1" smtClean="0"/>
              <a:t>adjacente</a:t>
            </a:r>
            <a:r>
              <a:rPr lang="en-US" baseline="0" dirty="0" smtClean="0"/>
              <a:t> à </a:t>
            </a:r>
            <a:r>
              <a:rPr lang="en-US" baseline="0" dirty="0" err="1" smtClean="0"/>
              <a:t>camada</a:t>
            </a:r>
            <a:r>
              <a:rPr lang="en-US" baseline="0" dirty="0" smtClean="0"/>
              <a:t> de </a:t>
            </a:r>
            <a:r>
              <a:rPr lang="en-US" baseline="0" dirty="0" err="1" smtClean="0"/>
              <a:t>Aplicação</a:t>
            </a:r>
            <a:r>
              <a:rPr lang="en-US" baseline="0" dirty="0" smtClean="0"/>
              <a:t> </a:t>
            </a:r>
            <a:r>
              <a:rPr lang="en-US" baseline="0" dirty="0" err="1" smtClean="0"/>
              <a:t>onde</a:t>
            </a:r>
            <a:r>
              <a:rPr lang="en-US" baseline="0" dirty="0" smtClean="0"/>
              <a:t> se </a:t>
            </a:r>
            <a:r>
              <a:rPr lang="en-US" baseline="0" dirty="0" err="1" smtClean="0"/>
              <a:t>implementa</a:t>
            </a:r>
            <a:r>
              <a:rPr lang="en-US" baseline="0" dirty="0" smtClean="0"/>
              <a:t> o </a:t>
            </a:r>
            <a:r>
              <a:rPr lang="en-US" baseline="0" dirty="0" err="1" smtClean="0"/>
              <a:t>controlador</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9</a:t>
            </a:fld>
            <a:endParaRPr lang="pt-PT"/>
          </a:p>
        </p:txBody>
      </p:sp>
    </p:spTree>
    <p:extLst>
      <p:ext uri="{BB962C8B-B14F-4D97-AF65-F5344CB8AC3E}">
        <p14:creationId xmlns:p14="http://schemas.microsoft.com/office/powerpoint/2010/main" val="33199584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a:t>
            </a:r>
            <a:r>
              <a:rPr lang="en-US" dirty="0" err="1" smtClean="0"/>
              <a:t>aplicação</a:t>
            </a:r>
            <a:r>
              <a:rPr lang="en-US" dirty="0" smtClean="0"/>
              <a:t> </a:t>
            </a:r>
            <a:r>
              <a:rPr lang="en-US" dirty="0" err="1" smtClean="0"/>
              <a:t>eCafeteria</a:t>
            </a:r>
            <a:r>
              <a:rPr lang="en-US" dirty="0" smtClean="0"/>
              <a:t> </a:t>
            </a:r>
            <a:r>
              <a:rPr lang="en-US" dirty="0" err="1" smtClean="0"/>
              <a:t>respeita</a:t>
            </a:r>
            <a:r>
              <a:rPr lang="en-US" dirty="0" smtClean="0"/>
              <a:t> um </a:t>
            </a:r>
            <a:r>
              <a:rPr lang="en-US" dirty="0" err="1" smtClean="0"/>
              <a:t>conjunto</a:t>
            </a:r>
            <a:r>
              <a:rPr lang="en-US" dirty="0" smtClean="0"/>
              <a:t> de </a:t>
            </a:r>
            <a:r>
              <a:rPr lang="en-US" dirty="0" err="1" smtClean="0"/>
              <a:t>outras</a:t>
            </a:r>
            <a:r>
              <a:rPr lang="en-US" dirty="0" smtClean="0"/>
              <a:t> </a:t>
            </a:r>
            <a:r>
              <a:rPr lang="en-US" dirty="0" err="1" smtClean="0"/>
              <a:t>opções</a:t>
            </a:r>
            <a:r>
              <a:rPr lang="en-US" dirty="0" smtClean="0"/>
              <a:t> de </a:t>
            </a:r>
            <a:r>
              <a:rPr lang="en-US" dirty="0" err="1" smtClean="0"/>
              <a:t>desenho</a:t>
            </a:r>
            <a:r>
              <a:rPr lang="en-US" dirty="0" smtClean="0"/>
              <a:t>, para </a:t>
            </a:r>
            <a:r>
              <a:rPr lang="en-US" dirty="0" err="1" smtClean="0"/>
              <a:t>além</a:t>
            </a:r>
            <a:r>
              <a:rPr lang="en-US" dirty="0" smtClean="0"/>
              <a:t> da </a:t>
            </a:r>
            <a:r>
              <a:rPr lang="en-US" b="1" dirty="0" err="1" smtClean="0"/>
              <a:t>arquitectura</a:t>
            </a:r>
            <a:r>
              <a:rPr lang="en-US" b="1" dirty="0" smtClean="0"/>
              <a:t> </a:t>
            </a:r>
            <a:r>
              <a:rPr lang="en-US" b="1" dirty="0" err="1" smtClean="0"/>
              <a:t>em</a:t>
            </a:r>
            <a:r>
              <a:rPr lang="en-US" b="1" dirty="0" smtClean="0"/>
              <a:t> </a:t>
            </a:r>
            <a:r>
              <a:rPr lang="en-US" b="1" dirty="0" err="1" smtClean="0"/>
              <a:t>camadas</a:t>
            </a:r>
            <a:r>
              <a:rPr lang="en-US" dirty="0" smtClean="0"/>
              <a:t>.</a:t>
            </a:r>
            <a:endParaRPr lang="en-US" baseline="0" dirty="0" smtClean="0"/>
          </a:p>
          <a:p>
            <a:endParaRPr lang="en-US" baseline="0" dirty="0" smtClean="0"/>
          </a:p>
          <a:p>
            <a:r>
              <a:rPr lang="en-US" baseline="0" dirty="0" err="1" smtClean="0"/>
              <a:t>Salienta</a:t>
            </a:r>
            <a:r>
              <a:rPr lang="en-US" baseline="0" dirty="0" smtClean="0"/>
              <a:t>-se a </a:t>
            </a:r>
            <a:r>
              <a:rPr lang="en-US" baseline="0" dirty="0" err="1" smtClean="0"/>
              <a:t>flexibilidade</a:t>
            </a:r>
            <a:r>
              <a:rPr lang="en-US" baseline="0" dirty="0" smtClean="0"/>
              <a:t> </a:t>
            </a:r>
            <a:r>
              <a:rPr lang="en-US" baseline="0" dirty="0" err="1" smtClean="0"/>
              <a:t>na</a:t>
            </a:r>
            <a:r>
              <a:rPr lang="en-US" baseline="0" dirty="0" smtClean="0"/>
              <a:t> </a:t>
            </a:r>
            <a:r>
              <a:rPr lang="en-US" baseline="0" dirty="0" err="1" smtClean="0"/>
              <a:t>utilização</a:t>
            </a:r>
            <a:r>
              <a:rPr lang="en-US" baseline="0" dirty="0" smtClean="0"/>
              <a:t> de </a:t>
            </a:r>
            <a:r>
              <a:rPr lang="en-US" baseline="0" dirty="0" err="1" smtClean="0"/>
              <a:t>vários</a:t>
            </a:r>
            <a:r>
              <a:rPr lang="en-US" baseline="0" dirty="0" smtClean="0"/>
              <a:t> </a:t>
            </a:r>
            <a:r>
              <a:rPr lang="en-US" baseline="0" dirty="0" err="1" smtClean="0"/>
              <a:t>tipos</a:t>
            </a:r>
            <a:r>
              <a:rPr lang="en-US" baseline="0" dirty="0" smtClean="0"/>
              <a:t> de </a:t>
            </a:r>
            <a:r>
              <a:rPr lang="en-US" b="1" baseline="0" dirty="0" err="1" smtClean="0"/>
              <a:t>repositório</a:t>
            </a:r>
            <a:r>
              <a:rPr lang="en-US" baseline="0" dirty="0" smtClean="0"/>
              <a:t>. </a:t>
            </a:r>
            <a:r>
              <a:rPr lang="en-US" baseline="0" dirty="0" err="1" smtClean="0"/>
              <a:t>Em</a:t>
            </a:r>
            <a:r>
              <a:rPr lang="en-US" baseline="0" dirty="0" smtClean="0"/>
              <a:t> particular, </a:t>
            </a:r>
            <a:r>
              <a:rPr lang="en-US" baseline="0" dirty="0" err="1" smtClean="0"/>
              <a:t>estão</a:t>
            </a:r>
            <a:r>
              <a:rPr lang="en-US" baseline="0" dirty="0" smtClean="0"/>
              <a:t> </a:t>
            </a:r>
            <a:r>
              <a:rPr lang="en-US" baseline="0" dirty="0" err="1" smtClean="0"/>
              <a:t>implementados</a:t>
            </a:r>
            <a:r>
              <a:rPr lang="en-US" baseline="0" dirty="0" smtClean="0"/>
              <a:t> </a:t>
            </a:r>
            <a:r>
              <a:rPr lang="en-US" baseline="0" dirty="0" err="1" smtClean="0"/>
              <a:t>repositórios</a:t>
            </a:r>
            <a:r>
              <a:rPr lang="en-US" baseline="0" dirty="0" smtClean="0"/>
              <a:t> </a:t>
            </a:r>
            <a:r>
              <a:rPr lang="en-US" baseline="0" dirty="0" err="1" smtClean="0"/>
              <a:t>em</a:t>
            </a:r>
            <a:r>
              <a:rPr lang="en-US" baseline="0" dirty="0" smtClean="0"/>
              <a:t> </a:t>
            </a:r>
            <a:r>
              <a:rPr lang="en-US" baseline="0" dirty="0" err="1" smtClean="0"/>
              <a:t>memória</a:t>
            </a:r>
            <a:r>
              <a:rPr lang="en-US" baseline="0" dirty="0" smtClean="0"/>
              <a:t> e </a:t>
            </a:r>
            <a:r>
              <a:rPr lang="en-US" baseline="0" dirty="0" err="1" smtClean="0"/>
              <a:t>em</a:t>
            </a:r>
            <a:r>
              <a:rPr lang="en-US" baseline="0" dirty="0" smtClean="0"/>
              <a:t> bases de dados </a:t>
            </a:r>
            <a:r>
              <a:rPr lang="en-US" baseline="0" dirty="0" err="1" smtClean="0"/>
              <a:t>relacionais</a:t>
            </a:r>
            <a:r>
              <a:rPr lang="en-US" baseline="0" dirty="0" smtClean="0"/>
              <a:t>. </a:t>
            </a:r>
            <a:r>
              <a:rPr lang="en-US" baseline="0" dirty="0" err="1" smtClean="0"/>
              <a:t>Os</a:t>
            </a:r>
            <a:r>
              <a:rPr lang="en-US" baseline="0" dirty="0" smtClean="0"/>
              <a:t> </a:t>
            </a:r>
            <a:r>
              <a:rPr lang="en-US" baseline="0" dirty="0" err="1" smtClean="0"/>
              <a:t>repositórios</a:t>
            </a:r>
            <a:r>
              <a:rPr lang="en-US" baseline="0" dirty="0" smtClean="0"/>
              <a:t> </a:t>
            </a:r>
            <a:r>
              <a:rPr lang="en-US" baseline="0" dirty="0" err="1" smtClean="0"/>
              <a:t>em</a:t>
            </a:r>
            <a:r>
              <a:rPr lang="en-US" baseline="0" dirty="0" smtClean="0"/>
              <a:t> </a:t>
            </a:r>
            <a:r>
              <a:rPr lang="en-US" baseline="0" dirty="0" err="1" smtClean="0"/>
              <a:t>memória</a:t>
            </a:r>
            <a:r>
              <a:rPr lang="en-US" baseline="0" dirty="0" smtClean="0"/>
              <a:t> </a:t>
            </a:r>
            <a:r>
              <a:rPr lang="en-US" baseline="0" dirty="0" err="1" smtClean="0"/>
              <a:t>existem</a:t>
            </a:r>
            <a:r>
              <a:rPr lang="en-US" baseline="0" dirty="0" smtClean="0"/>
              <a:t> </a:t>
            </a:r>
            <a:r>
              <a:rPr lang="en-US" baseline="0" dirty="0" err="1" smtClean="0"/>
              <a:t>unicamente</a:t>
            </a:r>
            <a:r>
              <a:rPr lang="en-US" baseline="0" dirty="0" smtClean="0"/>
              <a:t> com fins </a:t>
            </a:r>
            <a:r>
              <a:rPr lang="en-US" baseline="0" dirty="0" err="1" smtClean="0"/>
              <a:t>didáticos</a:t>
            </a:r>
            <a:r>
              <a:rPr lang="en-US" baseline="0" dirty="0" smtClean="0"/>
              <a:t>. </a:t>
            </a:r>
            <a:r>
              <a:rPr lang="en-US" baseline="0" dirty="0" err="1" smtClean="0"/>
              <a:t>Neste</a:t>
            </a:r>
            <a:r>
              <a:rPr lang="en-US" baseline="0" dirty="0" smtClean="0"/>
              <a:t> </a:t>
            </a:r>
            <a:r>
              <a:rPr lang="en-US" baseline="0" dirty="0" err="1" smtClean="0"/>
              <a:t>tipo</a:t>
            </a:r>
            <a:r>
              <a:rPr lang="en-US" baseline="0" dirty="0" smtClean="0"/>
              <a:t> de </a:t>
            </a:r>
            <a:r>
              <a:rPr lang="en-US" baseline="0" dirty="0" err="1" smtClean="0"/>
              <a:t>repositório</a:t>
            </a:r>
            <a:r>
              <a:rPr lang="en-US" baseline="0" dirty="0" smtClean="0"/>
              <a:t> </a:t>
            </a:r>
            <a:r>
              <a:rPr lang="en-US" baseline="0" dirty="0" err="1" smtClean="0"/>
              <a:t>os</a:t>
            </a:r>
            <a:r>
              <a:rPr lang="en-US" baseline="0" dirty="0" smtClean="0"/>
              <a:t> dados </a:t>
            </a:r>
            <a:r>
              <a:rPr lang="en-US" baseline="0" dirty="0" err="1" smtClean="0"/>
              <a:t>não</a:t>
            </a:r>
            <a:r>
              <a:rPr lang="en-US" baseline="0" dirty="0" smtClean="0"/>
              <a:t> </a:t>
            </a:r>
            <a:r>
              <a:rPr lang="en-US" baseline="0" dirty="0" err="1" smtClean="0"/>
              <a:t>são</a:t>
            </a:r>
            <a:r>
              <a:rPr lang="en-US" baseline="0" dirty="0" smtClean="0"/>
              <a:t> </a:t>
            </a:r>
            <a:r>
              <a:rPr lang="en-US" baseline="0" dirty="0" err="1" smtClean="0"/>
              <a:t>efetivamente</a:t>
            </a:r>
            <a:r>
              <a:rPr lang="en-US" baseline="0" dirty="0" smtClean="0"/>
              <a:t> </a:t>
            </a:r>
            <a:r>
              <a:rPr lang="en-US" baseline="0" dirty="0" err="1" smtClean="0"/>
              <a:t>persistidos</a:t>
            </a:r>
            <a:r>
              <a:rPr lang="en-US" baseline="0" dirty="0" smtClean="0"/>
              <a:t>. </a:t>
            </a:r>
            <a:r>
              <a:rPr lang="en-US" baseline="0" dirty="0" err="1" smtClean="0"/>
              <a:t>Neste</a:t>
            </a:r>
            <a:r>
              <a:rPr lang="en-US" baseline="0" dirty="0" smtClean="0"/>
              <a:t> </a:t>
            </a:r>
            <a:r>
              <a:rPr lang="en-US" baseline="0" dirty="0" err="1" smtClean="0"/>
              <a:t>caso</a:t>
            </a:r>
            <a:r>
              <a:rPr lang="en-US" baseline="0" dirty="0" smtClean="0"/>
              <a:t>, a </a:t>
            </a:r>
            <a:r>
              <a:rPr lang="en-US" baseline="0" dirty="0" err="1" smtClean="0"/>
              <a:t>persistência</a:t>
            </a:r>
            <a:r>
              <a:rPr lang="en-US" baseline="0" dirty="0" smtClean="0"/>
              <a:t> é </a:t>
            </a:r>
            <a:r>
              <a:rPr lang="en-US" baseline="0" dirty="0" err="1" smtClean="0"/>
              <a:t>implementada</a:t>
            </a:r>
            <a:r>
              <a:rPr lang="en-US" baseline="0" dirty="0" smtClean="0"/>
              <a:t> </a:t>
            </a:r>
            <a:r>
              <a:rPr lang="en-US" baseline="0" dirty="0" err="1" smtClean="0"/>
              <a:t>através</a:t>
            </a:r>
            <a:r>
              <a:rPr lang="en-US" baseline="0" dirty="0" smtClean="0"/>
              <a:t> de </a:t>
            </a:r>
            <a:r>
              <a:rPr lang="en-US" baseline="0" dirty="0" err="1" smtClean="0"/>
              <a:t>listas</a:t>
            </a:r>
            <a:r>
              <a:rPr lang="en-US" baseline="0" dirty="0" smtClean="0"/>
              <a:t> de </a:t>
            </a:r>
            <a:r>
              <a:rPr lang="en-US" baseline="0" dirty="0" err="1" smtClean="0"/>
              <a:t>objetos</a:t>
            </a:r>
            <a:r>
              <a:rPr lang="en-US" baseline="0" dirty="0" smtClean="0"/>
              <a:t> </a:t>
            </a:r>
            <a:r>
              <a:rPr lang="en-US" baseline="0" dirty="0" err="1" smtClean="0"/>
              <a:t>em</a:t>
            </a:r>
            <a:r>
              <a:rPr lang="en-US" baseline="0" dirty="0" smtClean="0"/>
              <a:t> </a:t>
            </a:r>
            <a:r>
              <a:rPr lang="en-US" baseline="0" dirty="0" err="1" smtClean="0"/>
              <a:t>memória</a:t>
            </a:r>
            <a:r>
              <a:rPr lang="en-US" baseline="0" dirty="0" smtClean="0"/>
              <a:t> que </a:t>
            </a:r>
            <a:r>
              <a:rPr lang="en-US" baseline="0" dirty="0" err="1" smtClean="0"/>
              <a:t>emulam</a:t>
            </a:r>
            <a:r>
              <a:rPr lang="en-US" baseline="0" dirty="0" smtClean="0"/>
              <a:t> as </a:t>
            </a:r>
            <a:r>
              <a:rPr lang="en-US" baseline="0" dirty="0" err="1" smtClean="0"/>
              <a:t>tabelas</a:t>
            </a:r>
            <a:r>
              <a:rPr lang="en-US" baseline="0" dirty="0" smtClean="0"/>
              <a:t> </a:t>
            </a:r>
            <a:r>
              <a:rPr lang="en-US" baseline="0" dirty="0" err="1" smtClean="0"/>
              <a:t>numa</a:t>
            </a:r>
            <a:r>
              <a:rPr lang="en-US" baseline="0" dirty="0" smtClean="0"/>
              <a:t> base de dados. O </a:t>
            </a:r>
            <a:r>
              <a:rPr lang="en-US" baseline="0" dirty="0" err="1" smtClean="0"/>
              <a:t>tipo</a:t>
            </a:r>
            <a:r>
              <a:rPr lang="en-US" baseline="0" dirty="0" smtClean="0"/>
              <a:t> de </a:t>
            </a:r>
            <a:r>
              <a:rPr lang="en-US" baseline="0" dirty="0" err="1" smtClean="0"/>
              <a:t>repositórios</a:t>
            </a:r>
            <a:r>
              <a:rPr lang="en-US" baseline="0" dirty="0" smtClean="0"/>
              <a:t> a </a:t>
            </a:r>
            <a:r>
              <a:rPr lang="en-US" baseline="0" dirty="0" err="1" smtClean="0"/>
              <a:t>utilizar</a:t>
            </a:r>
            <a:r>
              <a:rPr lang="en-US" baseline="0" dirty="0" smtClean="0"/>
              <a:t> </a:t>
            </a:r>
            <a:r>
              <a:rPr lang="en-US" baseline="0" dirty="0" err="1" smtClean="0"/>
              <a:t>numa</a:t>
            </a:r>
            <a:r>
              <a:rPr lang="en-US" baseline="0" dirty="0" smtClean="0"/>
              <a:t> dada </a:t>
            </a:r>
            <a:r>
              <a:rPr lang="en-US" baseline="0" dirty="0" err="1" smtClean="0"/>
              <a:t>implementação</a:t>
            </a:r>
            <a:r>
              <a:rPr lang="en-US" baseline="0" dirty="0" smtClean="0"/>
              <a:t> é </a:t>
            </a:r>
            <a:r>
              <a:rPr lang="en-US" baseline="0" dirty="0" err="1" smtClean="0"/>
              <a:t>determinado</a:t>
            </a:r>
            <a:r>
              <a:rPr lang="en-US" baseline="0" dirty="0" smtClean="0"/>
              <a:t> </a:t>
            </a:r>
            <a:r>
              <a:rPr lang="en-US" baseline="0" dirty="0" err="1" smtClean="0"/>
              <a:t>em</a:t>
            </a:r>
            <a:r>
              <a:rPr lang="en-US" baseline="0" dirty="0" smtClean="0"/>
              <a:t> runtime a </a:t>
            </a:r>
            <a:r>
              <a:rPr lang="en-US" baseline="0" dirty="0" err="1" smtClean="0"/>
              <a:t>partir</a:t>
            </a:r>
            <a:r>
              <a:rPr lang="en-US" baseline="0" dirty="0" smtClean="0"/>
              <a:t> de um </a:t>
            </a:r>
            <a:r>
              <a:rPr lang="en-US" baseline="0" dirty="0" err="1" smtClean="0"/>
              <a:t>ficheiro</a:t>
            </a:r>
            <a:r>
              <a:rPr lang="en-US" baseline="0" dirty="0" smtClean="0"/>
              <a:t> de </a:t>
            </a:r>
            <a:r>
              <a:rPr lang="en-US" baseline="0" dirty="0" err="1" smtClean="0"/>
              <a:t>configuração</a:t>
            </a:r>
            <a:r>
              <a:rPr lang="en-US" baseline="0" dirty="0" smtClean="0"/>
              <a:t> (o </a:t>
            </a:r>
            <a:r>
              <a:rPr lang="en-US" baseline="0" dirty="0" err="1" smtClean="0"/>
              <a:t>ficheiro</a:t>
            </a:r>
            <a:r>
              <a:rPr lang="en-US" baseline="0" dirty="0" smtClean="0"/>
              <a:t> </a:t>
            </a:r>
            <a:r>
              <a:rPr lang="en-US" b="1" i="1" baseline="0" dirty="0" err="1" smtClean="0"/>
              <a:t>application.properties</a:t>
            </a:r>
            <a:r>
              <a:rPr lang="en-US" baseline="0" dirty="0" smtClean="0"/>
              <a:t>).</a:t>
            </a:r>
          </a:p>
          <a:p>
            <a:endParaRPr lang="en-US" dirty="0" smtClean="0"/>
          </a:p>
          <a:p>
            <a:r>
              <a:rPr lang="en-US" dirty="0" smtClean="0"/>
              <a:t>O </a:t>
            </a:r>
            <a:r>
              <a:rPr lang="en-US" dirty="0" err="1" smtClean="0"/>
              <a:t>projeto</a:t>
            </a:r>
            <a:r>
              <a:rPr lang="en-US" dirty="0" smtClean="0"/>
              <a:t> </a:t>
            </a:r>
            <a:r>
              <a:rPr lang="en-US" baseline="0" dirty="0" err="1" smtClean="0"/>
              <a:t>eCafeteria</a:t>
            </a:r>
            <a:r>
              <a:rPr lang="en-US" baseline="0" dirty="0" smtClean="0"/>
              <a:t> </a:t>
            </a:r>
            <a:r>
              <a:rPr lang="en-US" dirty="0" err="1" smtClean="0"/>
              <a:t>contém</a:t>
            </a:r>
            <a:r>
              <a:rPr lang="en-US" baseline="0" dirty="0" smtClean="0"/>
              <a:t> </a:t>
            </a:r>
            <a:r>
              <a:rPr lang="en-US" baseline="0" dirty="0" err="1" smtClean="0"/>
              <a:t>uma</a:t>
            </a:r>
            <a:r>
              <a:rPr lang="en-US" baseline="0" dirty="0" smtClean="0"/>
              <a:t> </a:t>
            </a:r>
            <a:r>
              <a:rPr lang="en-US" baseline="0" dirty="0" err="1" smtClean="0"/>
              <a:t>aplicação</a:t>
            </a:r>
            <a:r>
              <a:rPr lang="en-US" baseline="0" dirty="0" smtClean="0"/>
              <a:t> (</a:t>
            </a:r>
            <a:r>
              <a:rPr lang="en-US" b="1" i="1" baseline="0" dirty="0" smtClean="0"/>
              <a:t>bootstrap</a:t>
            </a:r>
            <a:r>
              <a:rPr lang="en-US" baseline="0" dirty="0" smtClean="0"/>
              <a:t>) que </a:t>
            </a:r>
            <a:r>
              <a:rPr lang="en-US" baseline="0" dirty="0" err="1" smtClean="0"/>
              <a:t>inicializa</a:t>
            </a:r>
            <a:r>
              <a:rPr lang="en-US" baseline="0" dirty="0" smtClean="0"/>
              <a:t> </a:t>
            </a:r>
            <a:r>
              <a:rPr lang="en-US" baseline="0" dirty="0" err="1" smtClean="0"/>
              <a:t>os</a:t>
            </a:r>
            <a:r>
              <a:rPr lang="en-US" baseline="0" dirty="0" smtClean="0"/>
              <a:t> </a:t>
            </a:r>
            <a:r>
              <a:rPr lang="en-US" dirty="0" err="1" smtClean="0"/>
              <a:t>repositórios</a:t>
            </a:r>
            <a:r>
              <a:rPr lang="en-US" dirty="0" smtClean="0"/>
              <a:t> com um </a:t>
            </a:r>
            <a:r>
              <a:rPr lang="en-US" dirty="0" err="1" smtClean="0"/>
              <a:t>conjunto</a:t>
            </a:r>
            <a:r>
              <a:rPr lang="en-US" dirty="0" smtClean="0"/>
              <a:t> de dados que </a:t>
            </a:r>
            <a:r>
              <a:rPr lang="en-US" dirty="0" err="1" smtClean="0"/>
              <a:t>permite</a:t>
            </a:r>
            <a:r>
              <a:rPr lang="en-US" dirty="0" smtClean="0"/>
              <a:t> </a:t>
            </a:r>
            <a:r>
              <a:rPr lang="en-US" dirty="0" err="1" smtClean="0"/>
              <a:t>executar</a:t>
            </a:r>
            <a:r>
              <a:rPr lang="en-US" dirty="0" smtClean="0"/>
              <a:t> </a:t>
            </a:r>
            <a:r>
              <a:rPr lang="en-US" dirty="0" err="1" smtClean="0"/>
              <a:t>os</a:t>
            </a:r>
            <a:r>
              <a:rPr lang="en-US" dirty="0" smtClean="0"/>
              <a:t> </a:t>
            </a:r>
            <a:r>
              <a:rPr lang="en-US" dirty="0" err="1" smtClean="0"/>
              <a:t>vários</a:t>
            </a:r>
            <a:r>
              <a:rPr lang="en-US" dirty="0" smtClean="0"/>
              <a:t> </a:t>
            </a:r>
            <a:r>
              <a:rPr lang="en-US" dirty="0" err="1" smtClean="0"/>
              <a:t>casos</a:t>
            </a:r>
            <a:r>
              <a:rPr lang="en-US" dirty="0" smtClean="0"/>
              <a:t> de </a:t>
            </a:r>
            <a:r>
              <a:rPr lang="en-US" dirty="0" err="1" smtClean="0"/>
              <a:t>uso</a:t>
            </a:r>
            <a:r>
              <a:rPr lang="en-US" dirty="0" smtClean="0"/>
              <a:t> </a:t>
            </a:r>
            <a:r>
              <a:rPr lang="en-US" dirty="0" err="1" smtClean="0"/>
              <a:t>implementados</a:t>
            </a:r>
            <a:r>
              <a:rPr lang="en-US" dirty="0" smtClean="0"/>
              <a:t>.</a:t>
            </a:r>
            <a:r>
              <a:rPr lang="en-US" baseline="0" dirty="0" smtClean="0"/>
              <a:t> Este bootstrap </a:t>
            </a:r>
            <a:r>
              <a:rPr lang="en-US" baseline="0" dirty="0" err="1" smtClean="0"/>
              <a:t>carrega</a:t>
            </a:r>
            <a:r>
              <a:rPr lang="en-US" baseline="0" dirty="0" smtClean="0"/>
              <a:t>, </a:t>
            </a:r>
            <a:r>
              <a:rPr lang="en-US" baseline="0" dirty="0" err="1" smtClean="0"/>
              <a:t>por</a:t>
            </a:r>
            <a:r>
              <a:rPr lang="en-US" baseline="0" dirty="0" smtClean="0"/>
              <a:t> </a:t>
            </a:r>
            <a:r>
              <a:rPr lang="en-US" baseline="0" dirty="0" err="1" smtClean="0"/>
              <a:t>exemplo</a:t>
            </a:r>
            <a:r>
              <a:rPr lang="en-US" baseline="0" dirty="0" smtClean="0"/>
              <a:t>, </a:t>
            </a:r>
            <a:r>
              <a:rPr lang="en-US" baseline="0" dirty="0" err="1" smtClean="0"/>
              <a:t>utilizadores</a:t>
            </a:r>
            <a:r>
              <a:rPr lang="en-US" baseline="0" dirty="0" smtClean="0"/>
              <a:t> e </a:t>
            </a:r>
            <a:r>
              <a:rPr lang="en-US" baseline="0" dirty="0" err="1" smtClean="0"/>
              <a:t>tipos</a:t>
            </a:r>
            <a:r>
              <a:rPr lang="en-US" baseline="0" dirty="0" smtClean="0"/>
              <a:t> de </a:t>
            </a:r>
            <a:r>
              <a:rPr lang="en-US" baseline="0" dirty="0" err="1" smtClean="0"/>
              <a:t>prato</a:t>
            </a:r>
            <a:r>
              <a:rPr lang="en-US" baseline="0" dirty="0" smtClean="0"/>
              <a:t>, entre outros.</a:t>
            </a:r>
          </a:p>
          <a:p>
            <a:endParaRPr lang="en-US" baseline="0" dirty="0" smtClean="0"/>
          </a:p>
          <a:p>
            <a:r>
              <a:rPr lang="en-US" baseline="0" dirty="0" smtClean="0"/>
              <a:t>O interface com o </a:t>
            </a:r>
            <a:r>
              <a:rPr lang="en-US" baseline="0" dirty="0" err="1" smtClean="0"/>
              <a:t>utilizador</a:t>
            </a:r>
            <a:r>
              <a:rPr lang="en-US" baseline="0" dirty="0" smtClean="0"/>
              <a:t> é </a:t>
            </a:r>
            <a:r>
              <a:rPr lang="en-US" baseline="0" dirty="0" err="1" smtClean="0"/>
              <a:t>feito</a:t>
            </a:r>
            <a:r>
              <a:rPr lang="en-US" baseline="0" dirty="0" smtClean="0"/>
              <a:t> </a:t>
            </a:r>
            <a:r>
              <a:rPr lang="en-US" baseline="0" dirty="0" err="1" smtClean="0"/>
              <a:t>por</a:t>
            </a:r>
            <a:r>
              <a:rPr lang="en-US" baseline="0" dirty="0" smtClean="0"/>
              <a:t> </a:t>
            </a:r>
            <a:r>
              <a:rPr lang="en-US" baseline="0" dirty="0" err="1" smtClean="0"/>
              <a:t>linha</a:t>
            </a:r>
            <a:r>
              <a:rPr lang="en-US" baseline="0" dirty="0" smtClean="0"/>
              <a:t> de </a:t>
            </a:r>
            <a:r>
              <a:rPr lang="en-US" baseline="0" dirty="0" err="1" smtClean="0"/>
              <a:t>comandos</a:t>
            </a:r>
            <a:r>
              <a:rPr lang="en-US" baseline="0" dirty="0" smtClean="0"/>
              <a:t> </a:t>
            </a:r>
            <a:r>
              <a:rPr lang="en-US" baseline="0" dirty="0" err="1" smtClean="0"/>
              <a:t>numa</a:t>
            </a:r>
            <a:r>
              <a:rPr lang="en-US" baseline="0" dirty="0" smtClean="0"/>
              <a:t> </a:t>
            </a:r>
            <a:r>
              <a:rPr lang="en-US" baseline="0" dirty="0" err="1" smtClean="0"/>
              <a:t>consola</a:t>
            </a:r>
            <a:r>
              <a:rPr lang="en-US" baseline="0" dirty="0" smtClean="0"/>
              <a:t> que </a:t>
            </a:r>
            <a:r>
              <a:rPr lang="en-US" baseline="0" dirty="0" err="1" smtClean="0"/>
              <a:t>apresenta</a:t>
            </a:r>
            <a:r>
              <a:rPr lang="en-US" baseline="0" dirty="0" smtClean="0"/>
              <a:t> um menu a </a:t>
            </a:r>
            <a:r>
              <a:rPr lang="en-US" baseline="0" dirty="0" err="1" smtClean="0"/>
              <a:t>partir</a:t>
            </a:r>
            <a:r>
              <a:rPr lang="en-US" baseline="0" dirty="0" smtClean="0"/>
              <a:t> do </a:t>
            </a:r>
            <a:r>
              <a:rPr lang="en-US" baseline="0" dirty="0" err="1" smtClean="0"/>
              <a:t>qual</a:t>
            </a:r>
            <a:r>
              <a:rPr lang="en-US" baseline="0" dirty="0" smtClean="0"/>
              <a:t> o </a:t>
            </a:r>
            <a:r>
              <a:rPr lang="en-US" baseline="0" dirty="0" err="1" smtClean="0"/>
              <a:t>utilizador</a:t>
            </a:r>
            <a:r>
              <a:rPr lang="en-US" baseline="0" dirty="0" smtClean="0"/>
              <a:t> </a:t>
            </a:r>
            <a:r>
              <a:rPr lang="en-US" baseline="0" dirty="0" err="1" smtClean="0"/>
              <a:t>pode</a:t>
            </a:r>
            <a:r>
              <a:rPr lang="en-US" baseline="0" dirty="0" smtClean="0"/>
              <a:t> </a:t>
            </a:r>
            <a:r>
              <a:rPr lang="en-US" baseline="0" dirty="0" err="1" smtClean="0"/>
              <a:t>lançar</a:t>
            </a:r>
            <a:r>
              <a:rPr lang="en-US" baseline="0" dirty="0" smtClean="0"/>
              <a:t> </a:t>
            </a:r>
            <a:r>
              <a:rPr lang="en-US" baseline="0" dirty="0" err="1" smtClean="0"/>
              <a:t>ações</a:t>
            </a:r>
            <a:r>
              <a:rPr lang="en-US" baseline="0" dirty="0" smtClean="0"/>
              <a:t>/</a:t>
            </a:r>
            <a:r>
              <a:rPr lang="en-US" baseline="0" dirty="0" err="1" smtClean="0"/>
              <a:t>casos</a:t>
            </a:r>
            <a:r>
              <a:rPr lang="en-US" baseline="0" dirty="0" smtClean="0"/>
              <a:t> de </a:t>
            </a:r>
            <a:r>
              <a:rPr lang="en-US" baseline="0" dirty="0" err="1" smtClean="0"/>
              <a:t>uso</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10</a:t>
            </a:fld>
            <a:endParaRPr lang="pt-PT"/>
          </a:p>
        </p:txBody>
      </p:sp>
    </p:spTree>
    <p:extLst>
      <p:ext uri="{BB962C8B-B14F-4D97-AF65-F5344CB8AC3E}">
        <p14:creationId xmlns:p14="http://schemas.microsoft.com/office/powerpoint/2010/main" val="24836518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a:t>Click to edit Master title style</a:t>
            </a:r>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a:t>Click to edit Master subtitle style</a:t>
            </a:r>
          </a:p>
        </p:txBody>
      </p:sp>
      <p:sp>
        <p:nvSpPr>
          <p:cNvPr id="4" name="Date Placeholder 3"/>
          <p:cNvSpPr>
            <a:spLocks noGrp="1"/>
          </p:cNvSpPr>
          <p:nvPr>
            <p:ph type="dt" sz="half" idx="10"/>
          </p:nvPr>
        </p:nvSpPr>
        <p:spPr/>
        <p:txBody>
          <a:bodyPr/>
          <a:lstStyle/>
          <a:p>
            <a:fld id="{1A3222AE-4D74-4601-B435-B179E428ACD9}" type="datetime1">
              <a:rPr lang="pt-PT" smtClean="0"/>
              <a:pPr/>
              <a:t>12/04/2020</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3643B1D-A57E-46BD-9617-845A2C51AEF7}" type="datetime1">
              <a:rPr lang="pt-PT" smtClean="0"/>
              <a:pPr/>
              <a:t>12/04/2020</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304800"/>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3643B1D-A57E-46BD-9617-845A2C51AEF7}" type="datetime1">
              <a:rPr lang="pt-PT" smtClean="0"/>
              <a:pPr/>
              <a:t>12/04/2020</a:t>
            </a:fld>
            <a:endParaRPr lang="pt-PT"/>
          </a:p>
        </p:txBody>
      </p:sp>
      <p:sp>
        <p:nvSpPr>
          <p:cNvPr id="5" name="Footer Placeholder 4"/>
          <p:cNvSpPr>
            <a:spLocks noGrp="1"/>
          </p:cNvSpPr>
          <p:nvPr>
            <p:ph type="ftr" sz="quarter" idx="11"/>
          </p:nvPr>
        </p:nvSpPr>
        <p:spPr>
          <a:xfrm>
            <a:off x="2640597" y="6377459"/>
            <a:ext cx="3836404" cy="365125"/>
          </a:xfrm>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3643B1D-A57E-46BD-9617-845A2C51AEF7}" type="datetime1">
              <a:rPr lang="pt-PT" smtClean="0"/>
              <a:pPr/>
              <a:t>12/04/2020</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a:t>Click to edit Master title style</a:t>
            </a:r>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03643B1D-A57E-46BD-9617-845A2C51AEF7}" type="datetime1">
              <a:rPr lang="pt-PT" smtClean="0"/>
              <a:pPr/>
              <a:t>12/04/2020</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Tree>
  </p:cSld>
  <p:clrMapOvr>
    <a:overrideClrMapping bg1="dk1" tx1="lt1" bg2="dk2" tx2="lt2" accent1="accent1" accent2="accent2" accent3="accent3" accent4="accent4" accent5="accent5" accent6="accent6" hlink="hlink" folHlink="folHlink"/>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03643B1D-A57E-46BD-9617-845A2C51AEF7}" type="datetime1">
              <a:rPr lang="pt-PT" smtClean="0"/>
              <a:pPr/>
              <a:t>12/04/2020</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03643B1D-A57E-46BD-9617-845A2C51AEF7}" type="datetime1">
              <a:rPr lang="pt-PT" smtClean="0"/>
              <a:pPr/>
              <a:t>12/04/2020</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03643B1D-A57E-46BD-9617-845A2C51AEF7}" type="datetime1">
              <a:rPr lang="pt-PT" smtClean="0"/>
              <a:pPr/>
              <a:t>12/04/2020</a:t>
            </a:fld>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43B1D-A57E-46BD-9617-845A2C51AEF7}" type="datetime1">
              <a:rPr lang="pt-PT" smtClean="0"/>
              <a:pPr/>
              <a:t>12/04/2020</a:t>
            </a:fld>
            <a:endParaRPr lang="pt-PT"/>
          </a:p>
        </p:txBody>
      </p:sp>
      <p:sp>
        <p:nvSpPr>
          <p:cNvPr id="3" name="Footer Placeholder 2"/>
          <p:cNvSpPr>
            <a:spLocks noGrp="1"/>
          </p:cNvSpPr>
          <p:nvPr>
            <p:ph type="ftr" sz="quarter" idx="11"/>
          </p:nvPr>
        </p:nvSpPr>
        <p:spPr/>
        <p:txBody>
          <a:bodyPr/>
          <a:lstStyle/>
          <a:p>
            <a:endParaRPr lang="pt-PT"/>
          </a:p>
        </p:txBody>
      </p:sp>
      <p:sp>
        <p:nvSpPr>
          <p:cNvPr id="4" name="Slide Number Placeholder 3"/>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a:t>Click to edit Master title style</a:t>
            </a:r>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03643B1D-A57E-46BD-9617-845A2C51AEF7}" type="datetime1">
              <a:rPr lang="pt-PT" smtClean="0"/>
              <a:pPr/>
              <a:t>12/04/2020</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024A9932-4E76-455F-8E1A-2CC10C89B014}" type="slidenum">
              <a:rPr lang="pt-PT" smtClean="0"/>
              <a:pPr/>
              <a:t>‹#›</a:t>
            </a:fld>
            <a:endParaRPr lang="pt-PT"/>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a:t>Click to edit Master title style</a:t>
            </a:r>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03643B1D-A57E-46BD-9617-845A2C51AEF7}" type="datetime1">
              <a:rPr lang="pt-PT" smtClean="0"/>
              <a:pPr/>
              <a:t>12/04/2020</a:t>
            </a:fld>
            <a:endParaRPr lang="pt-PT"/>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pt-PT"/>
          </a:p>
        </p:txBody>
      </p:sp>
      <p:sp>
        <p:nvSpPr>
          <p:cNvPr id="7" name="Slide Number Placeholder 6"/>
          <p:cNvSpPr>
            <a:spLocks noGrp="1"/>
          </p:cNvSpPr>
          <p:nvPr>
            <p:ph type="sldNum" sz="quarter" idx="12"/>
          </p:nvPr>
        </p:nvSpPr>
        <p:spPr>
          <a:xfrm>
            <a:off x="8339328" y="1170432"/>
            <a:ext cx="733864" cy="201168"/>
          </a:xfrm>
        </p:spPr>
        <p:txBody>
          <a:bodyPr/>
          <a:lstStyle/>
          <a:p>
            <a:fld id="{024A9932-4E76-455F-8E1A-2CC10C89B014}" type="slidenum">
              <a:rPr lang="pt-PT" smtClean="0"/>
              <a:pPr/>
              <a:t>‹#›</a:t>
            </a:fld>
            <a:endParaRPr lang="pt-PT"/>
          </a:p>
        </p:txBody>
      </p:sp>
    </p:spTree>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259044"/>
            <a:ext cx="9144000" cy="45719"/>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0"/>
            <a:ext cx="9143999" cy="1304763"/>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Placeholder 1"/>
          <p:cNvSpPr>
            <a:spLocks noGrp="1"/>
          </p:cNvSpPr>
          <p:nvPr>
            <p:ph type="title"/>
          </p:nvPr>
        </p:nvSpPr>
        <p:spPr>
          <a:xfrm>
            <a:off x="457200" y="152400"/>
            <a:ext cx="8229600" cy="111636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dirty="0"/>
              <a:t>Click to edit Master title style</a:t>
            </a:r>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03643B1D-A57E-46BD-9617-845A2C51AEF7}" type="datetime1">
              <a:rPr lang="pt-PT" smtClean="0"/>
              <a:pPr/>
              <a:t>12/04/2020</a:t>
            </a:fld>
            <a:endParaRPr lang="pt-PT"/>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pt-PT"/>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024A9932-4E76-455F-8E1A-2CC10C89B014}" type="slidenum">
              <a:rPr lang="pt-PT" smtClean="0"/>
              <a:pPr/>
              <a:t>‹#›</a:t>
            </a:fld>
            <a:endParaRPr lang="pt-PT"/>
          </a:p>
        </p:txBody>
      </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transition spd="med">
    <p:fade/>
  </p:transition>
  <p:hf hdr="0" ftr="0" dt="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5.emf"/><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7.emf"/><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pt-PT" dirty="0"/>
              <a:t>Sample Project</a:t>
            </a:r>
            <a:br>
              <a:rPr lang="pt-PT" dirty="0"/>
            </a:br>
            <a:r>
              <a:rPr lang="pt-PT" dirty="0"/>
              <a:t>eCafeteria</a:t>
            </a:r>
          </a:p>
        </p:txBody>
      </p:sp>
      <p:sp>
        <p:nvSpPr>
          <p:cNvPr id="5" name="Subtitle 4"/>
          <p:cNvSpPr>
            <a:spLocks noGrp="1"/>
          </p:cNvSpPr>
          <p:nvPr>
            <p:ph type="subTitle" idx="1"/>
          </p:nvPr>
        </p:nvSpPr>
        <p:spPr/>
        <p:txBody>
          <a:bodyPr/>
          <a:lstStyle/>
          <a:p>
            <a:r>
              <a:rPr lang="pt-PT" dirty="0"/>
              <a:t>EAPLI</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cSld>
  <p:clrMapOvr>
    <a:masterClrMapping/>
  </p:clrMapOvr>
  <p:transition spd="med" advTm="2519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Some additional design decisions</a:t>
            </a:r>
          </a:p>
        </p:txBody>
      </p:sp>
      <p:sp>
        <p:nvSpPr>
          <p:cNvPr id="3" name="Content Placeholder 2"/>
          <p:cNvSpPr>
            <a:spLocks noGrp="1"/>
          </p:cNvSpPr>
          <p:nvPr>
            <p:ph idx="1"/>
          </p:nvPr>
        </p:nvSpPr>
        <p:spPr/>
        <p:txBody>
          <a:bodyPr/>
          <a:lstStyle/>
          <a:p>
            <a:r>
              <a:rPr lang="en-GB" dirty="0"/>
              <a:t>Support two repositories</a:t>
            </a:r>
          </a:p>
          <a:p>
            <a:pPr lvl="1"/>
            <a:r>
              <a:rPr lang="en-GB" dirty="0"/>
              <a:t>In memory</a:t>
            </a:r>
          </a:p>
          <a:p>
            <a:pPr lvl="1"/>
            <a:r>
              <a:rPr lang="en-GB" dirty="0"/>
              <a:t>Relational database</a:t>
            </a:r>
          </a:p>
          <a:p>
            <a:r>
              <a:rPr lang="en-GB" dirty="0"/>
              <a:t>Decide which repository implementation to use based on property file</a:t>
            </a:r>
          </a:p>
          <a:p>
            <a:r>
              <a:rPr lang="en-GB" dirty="0"/>
              <a:t>Bootstrap data</a:t>
            </a:r>
          </a:p>
          <a:p>
            <a:r>
              <a:rPr lang="en-GB" dirty="0"/>
              <a:t>Simple main menu</a:t>
            </a:r>
          </a:p>
        </p:txBody>
      </p:sp>
      <p:sp>
        <p:nvSpPr>
          <p:cNvPr id="4" name="Slide Number Placeholder 3"/>
          <p:cNvSpPr>
            <a:spLocks noGrp="1"/>
          </p:cNvSpPr>
          <p:nvPr>
            <p:ph type="sldNum" sz="quarter" idx="12"/>
          </p:nvPr>
        </p:nvSpPr>
        <p:spPr/>
        <p:txBody>
          <a:bodyPr/>
          <a:lstStyle/>
          <a:p>
            <a:fld id="{024A9932-4E76-455F-8E1A-2CC10C89B014}" type="slidenum">
              <a:rPr lang="pt-PT" smtClean="0"/>
              <a:pPr/>
              <a:t>10</a:t>
            </a:fld>
            <a:endParaRPr lang="pt-PT"/>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311509955"/>
      </p:ext>
    </p:extLst>
  </p:cSld>
  <p:clrMapOvr>
    <a:masterClrMapping/>
  </p:clrMapOvr>
  <p:transition spd="med" advTm="6785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Domain invariants as unit tests</a:t>
            </a:r>
          </a:p>
        </p:txBody>
      </p:sp>
      <p:sp>
        <p:nvSpPr>
          <p:cNvPr id="3" name="Content Placeholder 2"/>
          <p:cNvSpPr>
            <a:spLocks noGrp="1"/>
          </p:cNvSpPr>
          <p:nvPr>
            <p:ph idx="1"/>
          </p:nvPr>
        </p:nvSpPr>
        <p:spPr/>
        <p:style>
          <a:lnRef idx="1">
            <a:schemeClr val="accent2"/>
          </a:lnRef>
          <a:fillRef idx="2">
            <a:schemeClr val="accent2"/>
          </a:fillRef>
          <a:effectRef idx="1">
            <a:schemeClr val="accent2"/>
          </a:effectRef>
          <a:fontRef idx="minor">
            <a:schemeClr val="dk1"/>
          </a:fontRef>
        </p:style>
        <p:txBody>
          <a:bodyPr>
            <a:noAutofit/>
          </a:bodyPr>
          <a:lstStyle/>
          <a:p>
            <a:pPr marL="118872" indent="0">
              <a:buNone/>
            </a:pPr>
            <a:endParaRPr lang="en-GB" sz="1600" dirty="0">
              <a:latin typeface="Courier New" panose="02070309020205020404" pitchFamily="49" charset="0"/>
              <a:cs typeface="Courier New" panose="02070309020205020404" pitchFamily="49" charset="0"/>
            </a:endParaRPr>
          </a:p>
          <a:p>
            <a:pPr marL="118872" indent="0">
              <a:buNone/>
            </a:pPr>
            <a:r>
              <a:rPr lang="en-GB" sz="1600" dirty="0">
                <a:latin typeface="Courier New" panose="02070309020205020404" pitchFamily="49" charset="0"/>
                <a:cs typeface="Courier New" panose="02070309020205020404" pitchFamily="49" charset="0"/>
              </a:rPr>
              <a:t>@Test</a:t>
            </a:r>
          </a:p>
          <a:p>
            <a:pPr marL="118872" indent="0">
              <a:buNone/>
            </a:pPr>
            <a:r>
              <a:rPr lang="en-GB" sz="1600" dirty="0">
                <a:latin typeface="Courier New" panose="02070309020205020404" pitchFamily="49" charset="0"/>
                <a:cs typeface="Courier New" panose="02070309020205020404" pitchFamily="49" charset="0"/>
              </a:rPr>
              <a:t>public void ensurePasswordHasAtLeastOneDigitAnd6CharactersLong() {</a:t>
            </a:r>
          </a:p>
          <a:p>
            <a:pPr marL="118872" indent="0">
              <a:buNone/>
            </a:pPr>
            <a:r>
              <a:rPr lang="en-GB" sz="1600" dirty="0">
                <a:latin typeface="Courier New" panose="02070309020205020404" pitchFamily="49" charset="0"/>
                <a:cs typeface="Courier New" panose="02070309020205020404" pitchFamily="49" charset="0"/>
              </a:rPr>
              <a:t>	new Password("abcdefgh1");</a:t>
            </a:r>
          </a:p>
          <a:p>
            <a:pPr marL="118872" indent="0">
              <a:buNone/>
            </a:pPr>
            <a:r>
              <a:rPr lang="en-GB" sz="1600" dirty="0">
                <a:latin typeface="Courier New" panose="02070309020205020404" pitchFamily="49" charset="0"/>
                <a:cs typeface="Courier New" panose="02070309020205020404" pitchFamily="49" charset="0"/>
              </a:rPr>
              <a:t>}</a:t>
            </a:r>
          </a:p>
          <a:p>
            <a:pPr marL="118872" indent="0">
              <a:buNone/>
            </a:pPr>
            <a:endParaRPr lang="en-GB" sz="1600" dirty="0">
              <a:latin typeface="Courier New" panose="02070309020205020404" pitchFamily="49" charset="0"/>
              <a:cs typeface="Courier New" panose="02070309020205020404" pitchFamily="49" charset="0"/>
            </a:endParaRPr>
          </a:p>
          <a:p>
            <a:pPr marL="118872" indent="0">
              <a:buNone/>
            </a:pPr>
            <a:r>
              <a:rPr lang="en-GB" sz="1600" dirty="0">
                <a:latin typeface="Courier New" panose="02070309020205020404" pitchFamily="49" charset="0"/>
                <a:cs typeface="Courier New" panose="02070309020205020404" pitchFamily="49" charset="0"/>
              </a:rPr>
              <a:t>@Test(expected = </a:t>
            </a:r>
            <a:r>
              <a:rPr lang="en-GB" sz="1600" dirty="0" err="1">
                <a:latin typeface="Courier New" panose="02070309020205020404" pitchFamily="49" charset="0"/>
                <a:cs typeface="Courier New" panose="02070309020205020404" pitchFamily="49" charset="0"/>
              </a:rPr>
              <a:t>IllegalArgumentException.class</a:t>
            </a:r>
            <a:r>
              <a:rPr lang="en-GB" sz="1600" dirty="0">
                <a:latin typeface="Courier New" panose="02070309020205020404" pitchFamily="49" charset="0"/>
                <a:cs typeface="Courier New" panose="02070309020205020404" pitchFamily="49" charset="0"/>
              </a:rPr>
              <a:t>)</a:t>
            </a:r>
          </a:p>
          <a:p>
            <a:pPr marL="118872" indent="0">
              <a:buNone/>
            </a:pPr>
            <a:r>
              <a:rPr lang="en-GB" sz="1600" dirty="0">
                <a:latin typeface="Courier New" panose="02070309020205020404" pitchFamily="49" charset="0"/>
                <a:cs typeface="Courier New" panose="02070309020205020404" pitchFamily="49" charset="0"/>
              </a:rPr>
              <a:t>public void ensurePasswordsSmallerThan6CharactersAreNotAllowed() {</a:t>
            </a:r>
          </a:p>
          <a:p>
            <a:pPr marL="118872" indent="0">
              <a:buNone/>
            </a:pPr>
            <a:r>
              <a:rPr lang="en-GB" sz="1600" dirty="0">
                <a:latin typeface="Courier New" panose="02070309020205020404" pitchFamily="49" charset="0"/>
                <a:cs typeface="Courier New" panose="02070309020205020404" pitchFamily="49" charset="0"/>
              </a:rPr>
              <a:t>	new Password("ab1c");</a:t>
            </a:r>
          </a:p>
          <a:p>
            <a:pPr marL="118872" indent="0">
              <a:buNone/>
            </a:pPr>
            <a:r>
              <a:rPr lang="en-GB" sz="1600" dirty="0">
                <a:latin typeface="Courier New" panose="02070309020205020404" pitchFamily="49" charset="0"/>
                <a:cs typeface="Courier New" panose="02070309020205020404" pitchFamily="49" charset="0"/>
              </a:rPr>
              <a:t>}</a:t>
            </a:r>
          </a:p>
          <a:p>
            <a:pPr marL="118872" indent="0">
              <a:buNone/>
            </a:pPr>
            <a:endParaRPr lang="en-GB" sz="1600" dirty="0">
              <a:latin typeface="Courier New" panose="02070309020205020404" pitchFamily="49" charset="0"/>
              <a:cs typeface="Courier New" panose="02070309020205020404" pitchFamily="49" charset="0"/>
            </a:endParaRPr>
          </a:p>
          <a:p>
            <a:pPr marL="118872" indent="0">
              <a:buNone/>
            </a:pPr>
            <a:r>
              <a:rPr lang="en-GB" sz="1600" dirty="0">
                <a:latin typeface="Courier New" panose="02070309020205020404" pitchFamily="49" charset="0"/>
                <a:cs typeface="Courier New" panose="02070309020205020404" pitchFamily="49" charset="0"/>
              </a:rPr>
              <a:t>@Test(expected = </a:t>
            </a:r>
            <a:r>
              <a:rPr lang="en-GB" sz="1600" dirty="0" err="1">
                <a:latin typeface="Courier New" panose="02070309020205020404" pitchFamily="49" charset="0"/>
                <a:cs typeface="Courier New" panose="02070309020205020404" pitchFamily="49" charset="0"/>
              </a:rPr>
              <a:t>IllegalArgumentException.class</a:t>
            </a:r>
            <a:r>
              <a:rPr lang="en-GB" sz="1600" dirty="0">
                <a:latin typeface="Courier New" panose="02070309020205020404" pitchFamily="49" charset="0"/>
                <a:cs typeface="Courier New" panose="02070309020205020404" pitchFamily="49" charset="0"/>
              </a:rPr>
              <a:t>)</a:t>
            </a:r>
          </a:p>
          <a:p>
            <a:pPr marL="118872" indent="0">
              <a:buNone/>
            </a:pPr>
            <a:r>
              <a:rPr lang="en-GB" sz="1600" dirty="0">
                <a:latin typeface="Courier New" panose="02070309020205020404" pitchFamily="49" charset="0"/>
                <a:cs typeface="Courier New" panose="02070309020205020404" pitchFamily="49" charset="0"/>
              </a:rPr>
              <a:t>public void </a:t>
            </a:r>
            <a:r>
              <a:rPr lang="en-GB" sz="1600" dirty="0" err="1">
                <a:latin typeface="Courier New" panose="02070309020205020404" pitchFamily="49" charset="0"/>
                <a:cs typeface="Courier New" panose="02070309020205020404" pitchFamily="49" charset="0"/>
              </a:rPr>
              <a:t>ensurePasswordsWithoutDigitsAreNotAllowed</a:t>
            </a:r>
            <a:r>
              <a:rPr lang="en-GB" sz="1600" dirty="0">
                <a:latin typeface="Courier New" panose="02070309020205020404" pitchFamily="49" charset="0"/>
                <a:cs typeface="Courier New" panose="02070309020205020404" pitchFamily="49" charset="0"/>
              </a:rPr>
              <a:t>() {</a:t>
            </a:r>
          </a:p>
          <a:p>
            <a:pPr marL="118872" indent="0">
              <a:buNone/>
            </a:pPr>
            <a:r>
              <a:rPr lang="en-GB" sz="1600" dirty="0">
                <a:latin typeface="Courier New" panose="02070309020205020404" pitchFamily="49" charset="0"/>
                <a:cs typeface="Courier New" panose="02070309020205020404" pitchFamily="49" charset="0"/>
              </a:rPr>
              <a:t>	new Password("</a:t>
            </a:r>
            <a:r>
              <a:rPr lang="en-GB" sz="1600" dirty="0" err="1">
                <a:latin typeface="Courier New" panose="02070309020205020404" pitchFamily="49" charset="0"/>
                <a:cs typeface="Courier New" panose="02070309020205020404" pitchFamily="49" charset="0"/>
              </a:rPr>
              <a:t>abcdefgh</a:t>
            </a:r>
            <a:r>
              <a:rPr lang="en-GB" sz="1600" dirty="0">
                <a:latin typeface="Courier New" panose="02070309020205020404" pitchFamily="49" charset="0"/>
                <a:cs typeface="Courier New" panose="02070309020205020404" pitchFamily="49" charset="0"/>
              </a:rPr>
              <a:t>");</a:t>
            </a:r>
          </a:p>
          <a:p>
            <a:pPr marL="118872" indent="0">
              <a:buNone/>
            </a:pPr>
            <a:r>
              <a:rPr lang="en-GB" sz="1600" dirty="0">
                <a:latin typeface="Courier New" panose="02070309020205020404" pitchFamily="49" charset="0"/>
                <a:cs typeface="Courier New" panose="02070309020205020404" pitchFamily="49" charset="0"/>
              </a:rPr>
              <a:t>}</a:t>
            </a:r>
          </a:p>
        </p:txBody>
      </p:sp>
      <p:sp>
        <p:nvSpPr>
          <p:cNvPr id="5" name="Slide Number Placeholder 4"/>
          <p:cNvSpPr>
            <a:spLocks noGrp="1"/>
          </p:cNvSpPr>
          <p:nvPr>
            <p:ph type="sldNum" sz="quarter" idx="12"/>
          </p:nvPr>
        </p:nvSpPr>
        <p:spPr/>
        <p:txBody>
          <a:bodyPr/>
          <a:lstStyle/>
          <a:p>
            <a:fld id="{024A9932-4E76-455F-8E1A-2CC10C89B014}" type="slidenum">
              <a:rPr lang="pt-PT" smtClean="0"/>
              <a:pPr/>
              <a:t>11</a:t>
            </a:fld>
            <a:endParaRPr lang="pt-PT"/>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968312242"/>
      </p:ext>
    </p:extLst>
  </p:cSld>
  <p:clrMapOvr>
    <a:masterClrMapping/>
  </p:clrMapOvr>
  <p:transition spd="med" advTm="2955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r-FR" dirty="0" err="1" smtClean="0"/>
              <a:t>eCafeteria</a:t>
            </a:r>
            <a:endParaRPr lang="pt-PT" dirty="0"/>
          </a:p>
        </p:txBody>
      </p:sp>
      <p:sp>
        <p:nvSpPr>
          <p:cNvPr id="5" name="Text Placeholder 4"/>
          <p:cNvSpPr>
            <a:spLocks noGrp="1"/>
          </p:cNvSpPr>
          <p:nvPr>
            <p:ph type="body" idx="1"/>
          </p:nvPr>
        </p:nvSpPr>
        <p:spPr/>
        <p:txBody>
          <a:bodyPr/>
          <a:lstStyle/>
          <a:p>
            <a:r>
              <a:rPr lang="pt-PT" dirty="0" smtClean="0"/>
              <a:t>Part I</a:t>
            </a:r>
          </a:p>
          <a:p>
            <a:r>
              <a:rPr lang="pt-PT" dirty="0" smtClean="0"/>
              <a:t>Project structure</a:t>
            </a:r>
            <a:r>
              <a:rPr lang="en-US" dirty="0" smtClean="0"/>
              <a:t>: m</a:t>
            </a:r>
            <a:r>
              <a:rPr lang="pt-PT" dirty="0" smtClean="0"/>
              <a:t>odules, applications/executables</a:t>
            </a:r>
            <a:endParaRPr lang="pt-PT"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466171927"/>
      </p:ext>
    </p:extLst>
  </p:cSld>
  <p:clrMapOvr>
    <a:masterClrMapping/>
  </p:clrMapOvr>
  <p:transition spd="med" advTm="96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eCafeteria</a:t>
            </a:r>
            <a:r>
              <a:rPr lang="en-GB" dirty="0" smtClean="0"/>
              <a:t> - </a:t>
            </a:r>
            <a:r>
              <a:rPr lang="en-GB" dirty="0" smtClean="0"/>
              <a:t>executables</a:t>
            </a:r>
            <a:endParaRPr lang="en-US" dirty="0"/>
          </a:p>
        </p:txBody>
      </p:sp>
      <p:sp>
        <p:nvSpPr>
          <p:cNvPr id="3" name="Content Placeholder 2"/>
          <p:cNvSpPr>
            <a:spLocks noGrp="1"/>
          </p:cNvSpPr>
          <p:nvPr>
            <p:ph idx="1"/>
          </p:nvPr>
        </p:nvSpPr>
        <p:spPr/>
        <p:txBody>
          <a:bodyPr>
            <a:normAutofit/>
          </a:bodyPr>
          <a:lstStyle/>
          <a:p>
            <a:r>
              <a:rPr lang="en-GB" dirty="0" err="1"/>
              <a:t>Backoffice</a:t>
            </a:r>
            <a:r>
              <a:rPr lang="en-GB" dirty="0"/>
              <a:t> </a:t>
            </a:r>
            <a:r>
              <a:rPr lang="en-GB" dirty="0" smtClean="0"/>
              <a:t>app </a:t>
            </a:r>
            <a:r>
              <a:rPr lang="en-GB" sz="2800" i="1" dirty="0" err="1" smtClean="0">
                <a:solidFill>
                  <a:srgbClr val="C00000"/>
                </a:solidFill>
              </a:rPr>
              <a:t>ecafeteria.app.</a:t>
            </a:r>
            <a:r>
              <a:rPr lang="en-GB" sz="2800" b="1" i="1" dirty="0" err="1" smtClean="0">
                <a:solidFill>
                  <a:srgbClr val="C00000"/>
                </a:solidFill>
              </a:rPr>
              <a:t>backoffice.console</a:t>
            </a:r>
            <a:endParaRPr lang="en-GB" sz="2800" b="1" dirty="0">
              <a:solidFill>
                <a:srgbClr val="C00000"/>
              </a:solidFill>
            </a:endParaRPr>
          </a:p>
          <a:p>
            <a:pPr lvl="1"/>
            <a:r>
              <a:rPr lang="en-GB" dirty="0"/>
              <a:t>Kitchen management</a:t>
            </a:r>
          </a:p>
          <a:p>
            <a:pPr lvl="1"/>
            <a:r>
              <a:rPr lang="en-GB" dirty="0"/>
              <a:t>Menu management</a:t>
            </a:r>
          </a:p>
          <a:p>
            <a:r>
              <a:rPr lang="en-GB" dirty="0"/>
              <a:t>User </a:t>
            </a:r>
            <a:r>
              <a:rPr lang="en-GB" dirty="0" smtClean="0"/>
              <a:t>app </a:t>
            </a:r>
            <a:r>
              <a:rPr lang="en-GB" sz="2800" i="1" dirty="0" err="1" smtClean="0">
                <a:solidFill>
                  <a:srgbClr val="C00000"/>
                </a:solidFill>
              </a:rPr>
              <a:t>ecafeteria.app.</a:t>
            </a:r>
            <a:r>
              <a:rPr lang="en-GB" sz="2800" b="1" i="1" dirty="0" err="1" smtClean="0">
                <a:solidFill>
                  <a:srgbClr val="C00000"/>
                </a:solidFill>
              </a:rPr>
              <a:t>user.console</a:t>
            </a:r>
            <a:endParaRPr lang="en-GB" b="1" dirty="0">
              <a:solidFill>
                <a:srgbClr val="C00000"/>
              </a:solidFill>
            </a:endParaRPr>
          </a:p>
          <a:p>
            <a:r>
              <a:rPr lang="en-GB" dirty="0" smtClean="0"/>
              <a:t>POS app </a:t>
            </a:r>
            <a:r>
              <a:rPr lang="en-GB" sz="2800" i="1" dirty="0" err="1" smtClean="0">
                <a:solidFill>
                  <a:srgbClr val="C00000"/>
                </a:solidFill>
              </a:rPr>
              <a:t>ecafeteria.app.</a:t>
            </a:r>
            <a:r>
              <a:rPr lang="en-GB" sz="2800" b="1" i="1" dirty="0" err="1" smtClean="0">
                <a:solidFill>
                  <a:srgbClr val="C00000"/>
                </a:solidFill>
              </a:rPr>
              <a:t>pos.console</a:t>
            </a:r>
            <a:endParaRPr lang="en-GB" b="1" dirty="0">
              <a:solidFill>
                <a:srgbClr val="C00000"/>
              </a:solidFill>
            </a:endParaRPr>
          </a:p>
          <a:p>
            <a:pPr lvl="1"/>
            <a:r>
              <a:rPr lang="en-GB" dirty="0"/>
              <a:t>Delivery station</a:t>
            </a:r>
            <a:endParaRPr lang="en-US" dirty="0"/>
          </a:p>
          <a:p>
            <a:r>
              <a:rPr lang="en-GB" dirty="0" smtClean="0"/>
              <a:t>Bootstrap </a:t>
            </a:r>
            <a:r>
              <a:rPr lang="en-GB" sz="2800" i="1" dirty="0" err="1" smtClean="0">
                <a:solidFill>
                  <a:srgbClr val="C00000"/>
                </a:solidFill>
              </a:rPr>
              <a:t>ecafeteria.app.</a:t>
            </a:r>
            <a:r>
              <a:rPr lang="en-GB" sz="2800" b="1" i="1" dirty="0" err="1" smtClean="0">
                <a:solidFill>
                  <a:srgbClr val="C00000"/>
                </a:solidFill>
              </a:rPr>
              <a:t>bootstrap</a:t>
            </a:r>
            <a:endParaRPr lang="en-GB" b="1" dirty="0" smtClean="0">
              <a:solidFill>
                <a:srgbClr val="C00000"/>
              </a:solidFill>
            </a:endParaRPr>
          </a:p>
        </p:txBody>
      </p:sp>
      <p:sp>
        <p:nvSpPr>
          <p:cNvPr id="4" name="Slide Number Placeholder 3"/>
          <p:cNvSpPr>
            <a:spLocks noGrp="1"/>
          </p:cNvSpPr>
          <p:nvPr>
            <p:ph type="sldNum" sz="quarter" idx="12"/>
          </p:nvPr>
        </p:nvSpPr>
        <p:spPr/>
        <p:txBody>
          <a:bodyPr/>
          <a:lstStyle/>
          <a:p>
            <a:fld id="{024A9932-4E76-455F-8E1A-2CC10C89B014}" type="slidenum">
              <a:rPr lang="pt-PT" smtClean="0"/>
              <a:pPr/>
              <a:t>13</a:t>
            </a:fld>
            <a:endParaRPr lang="pt-PT"/>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2740334062"/>
      </p:ext>
    </p:extLst>
  </p:cSld>
  <p:clrMapOvr>
    <a:masterClrMapping/>
  </p:clrMapOvr>
  <p:transition spd="med" advTm="11094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a:t>
            </a:r>
            <a:r>
              <a:rPr lang="en-GB" dirty="0" smtClean="0"/>
              <a:t>ootstrap</a:t>
            </a:r>
            <a:endParaRPr lang="en-GB" dirty="0"/>
          </a:p>
        </p:txBody>
      </p:sp>
      <p:sp>
        <p:nvSpPr>
          <p:cNvPr id="3" name="Content Placeholder 2"/>
          <p:cNvSpPr>
            <a:spLocks noGrp="1"/>
          </p:cNvSpPr>
          <p:nvPr>
            <p:ph idx="1"/>
          </p:nvPr>
        </p:nvSpPr>
        <p:spPr>
          <a:xfrm>
            <a:off x="457200" y="1775191"/>
            <a:ext cx="8229600" cy="5082809"/>
          </a:xfrm>
        </p:spPr>
        <p:style>
          <a:lnRef idx="1">
            <a:schemeClr val="accent2"/>
          </a:lnRef>
          <a:fillRef idx="2">
            <a:schemeClr val="accent2"/>
          </a:fillRef>
          <a:effectRef idx="1">
            <a:schemeClr val="accent2"/>
          </a:effectRef>
          <a:fontRef idx="minor">
            <a:schemeClr val="dk1"/>
          </a:fontRef>
        </p:style>
        <p:txBody>
          <a:bodyPr>
            <a:noAutofit/>
          </a:bodyPr>
          <a:lstStyle/>
          <a:p>
            <a:pPr marL="118872" indent="0">
              <a:buNone/>
            </a:pPr>
            <a:r>
              <a:rPr lang="en-GB" sz="900" b="1" dirty="0">
                <a:solidFill>
                  <a:srgbClr val="7F0055"/>
                </a:solidFill>
                <a:latin typeface="Courier New" panose="02070309020205020404" pitchFamily="49" charset="0"/>
                <a:cs typeface="Courier New" panose="02070309020205020404" pitchFamily="49" charset="0"/>
              </a:rPr>
              <a:t>public</a:t>
            </a:r>
            <a:r>
              <a:rPr lang="en-GB" sz="900" b="1" dirty="0">
                <a:solidFill>
                  <a:srgbClr val="000000"/>
                </a:solidFill>
                <a:latin typeface="Courier New" panose="02070309020205020404" pitchFamily="49" charset="0"/>
                <a:cs typeface="Courier New" panose="02070309020205020404" pitchFamily="49" charset="0"/>
              </a:rPr>
              <a:t> </a:t>
            </a:r>
            <a:r>
              <a:rPr lang="en-GB" sz="900" b="1" dirty="0">
                <a:solidFill>
                  <a:srgbClr val="7F0055"/>
                </a:solidFill>
                <a:latin typeface="Courier New" panose="02070309020205020404" pitchFamily="49" charset="0"/>
                <a:cs typeface="Courier New" panose="02070309020205020404" pitchFamily="49" charset="0"/>
              </a:rPr>
              <a:t>class</a:t>
            </a:r>
            <a:r>
              <a:rPr lang="en-GB" sz="900" b="1" dirty="0">
                <a:solidFill>
                  <a:srgbClr val="000000"/>
                </a:solidFill>
                <a:latin typeface="Courier New" panose="02070309020205020404" pitchFamily="49" charset="0"/>
                <a:cs typeface="Courier New" panose="02070309020205020404" pitchFamily="49" charset="0"/>
              </a:rPr>
              <a:t> </a:t>
            </a:r>
            <a:r>
              <a:rPr lang="en-GB" sz="900" b="1" dirty="0" err="1">
                <a:solidFill>
                  <a:srgbClr val="000000"/>
                </a:solidFill>
                <a:latin typeface="Courier New" panose="02070309020205020404" pitchFamily="49" charset="0"/>
                <a:cs typeface="Courier New" panose="02070309020205020404" pitchFamily="49" charset="0"/>
              </a:rPr>
              <a:t>ECafeteriaBootstraper</a:t>
            </a:r>
            <a:r>
              <a:rPr lang="en-GB" sz="900" b="1" dirty="0">
                <a:solidFill>
                  <a:srgbClr val="000000"/>
                </a:solidFill>
                <a:latin typeface="Courier New" panose="02070309020205020404" pitchFamily="49" charset="0"/>
                <a:cs typeface="Courier New" panose="02070309020205020404" pitchFamily="49" charset="0"/>
              </a:rPr>
              <a:t> </a:t>
            </a:r>
            <a:r>
              <a:rPr lang="en-GB" sz="900" b="1" dirty="0">
                <a:solidFill>
                  <a:srgbClr val="7F0055"/>
                </a:solidFill>
                <a:latin typeface="Courier New" panose="02070309020205020404" pitchFamily="49" charset="0"/>
                <a:cs typeface="Courier New" panose="02070309020205020404" pitchFamily="49" charset="0"/>
              </a:rPr>
              <a:t>implements</a:t>
            </a:r>
            <a:r>
              <a:rPr lang="en-GB" sz="900" b="1" dirty="0">
                <a:solidFill>
                  <a:srgbClr val="000000"/>
                </a:solidFill>
                <a:latin typeface="Courier New" panose="02070309020205020404" pitchFamily="49" charset="0"/>
                <a:cs typeface="Courier New" panose="02070309020205020404" pitchFamily="49" charset="0"/>
              </a:rPr>
              <a:t> Action {</a:t>
            </a:r>
          </a:p>
          <a:p>
            <a:pPr marL="118872" indent="0">
              <a:buNone/>
            </a:pPr>
            <a:endParaRPr lang="en-US" sz="900" dirty="0">
              <a:latin typeface="Courier New" panose="02070309020205020404" pitchFamily="49" charset="0"/>
              <a:cs typeface="Courier New" panose="02070309020205020404" pitchFamily="49" charset="0"/>
            </a:endParaRPr>
          </a:p>
          <a:p>
            <a:pPr marL="118872" indent="0">
              <a:buNone/>
            </a:pPr>
            <a:r>
              <a:rPr lang="en-US" sz="900" dirty="0">
                <a:solidFill>
                  <a:srgbClr val="646464"/>
                </a:solidFill>
                <a:latin typeface="Courier New" panose="02070309020205020404" pitchFamily="49" charset="0"/>
                <a:cs typeface="Courier New" panose="02070309020205020404" pitchFamily="49" charset="0"/>
              </a:rPr>
              <a:t>	@Override</a:t>
            </a:r>
          </a:p>
          <a:p>
            <a:pPr marL="118872" indent="0">
              <a:buNone/>
            </a:pPr>
            <a:r>
              <a:rPr lang="en-US" sz="900" b="1" dirty="0">
                <a:solidFill>
                  <a:srgbClr val="7F0055"/>
                </a:solidFill>
                <a:latin typeface="Courier New" panose="02070309020205020404" pitchFamily="49" charset="0"/>
                <a:cs typeface="Courier New" panose="02070309020205020404" pitchFamily="49" charset="0"/>
              </a:rPr>
              <a:t>	public</a:t>
            </a:r>
            <a:r>
              <a:rPr lang="en-US" sz="900" b="1" dirty="0">
                <a:solidFill>
                  <a:srgbClr val="000000"/>
                </a:solidFill>
                <a:latin typeface="Courier New" panose="02070309020205020404" pitchFamily="49" charset="0"/>
                <a:cs typeface="Courier New" panose="02070309020205020404" pitchFamily="49" charset="0"/>
              </a:rPr>
              <a:t> </a:t>
            </a:r>
            <a:r>
              <a:rPr lang="en-US" sz="900" b="1" dirty="0" err="1">
                <a:solidFill>
                  <a:srgbClr val="7F0055"/>
                </a:solidFill>
                <a:latin typeface="Courier New" panose="02070309020205020404" pitchFamily="49" charset="0"/>
                <a:cs typeface="Courier New" panose="02070309020205020404" pitchFamily="49" charset="0"/>
              </a:rPr>
              <a:t>boolean</a:t>
            </a:r>
            <a:r>
              <a:rPr lang="en-US" sz="900" b="1" dirty="0">
                <a:solidFill>
                  <a:srgbClr val="000000"/>
                </a:solidFill>
                <a:latin typeface="Courier New" panose="02070309020205020404" pitchFamily="49" charset="0"/>
                <a:cs typeface="Courier New" panose="02070309020205020404" pitchFamily="49" charset="0"/>
              </a:rPr>
              <a:t> execute() {</a:t>
            </a:r>
          </a:p>
          <a:p>
            <a:pPr marL="118872" indent="0">
              <a:buNone/>
            </a:pPr>
            <a:r>
              <a:rPr lang="en-US" sz="900" dirty="0">
                <a:solidFill>
                  <a:srgbClr val="3F7F5F"/>
                </a:solidFill>
                <a:latin typeface="Courier New" panose="02070309020205020404" pitchFamily="49" charset="0"/>
                <a:cs typeface="Courier New" panose="02070309020205020404" pitchFamily="49" charset="0"/>
              </a:rPr>
              <a:t>		// declare bootstrap actions</a:t>
            </a:r>
          </a:p>
          <a:p>
            <a:pPr marL="118872" indent="0">
              <a:buNone/>
            </a:pPr>
            <a:r>
              <a:rPr lang="en-GB" sz="900" b="1" dirty="0">
                <a:solidFill>
                  <a:srgbClr val="7F0055"/>
                </a:solidFill>
                <a:latin typeface="Courier New" panose="02070309020205020404" pitchFamily="49" charset="0"/>
                <a:cs typeface="Courier New" panose="02070309020205020404" pitchFamily="49" charset="0"/>
              </a:rPr>
              <a:t>		final</a:t>
            </a:r>
            <a:r>
              <a:rPr lang="en-GB" sz="900" b="1" dirty="0">
                <a:solidFill>
                  <a:srgbClr val="000000"/>
                </a:solidFill>
                <a:latin typeface="Courier New" panose="02070309020205020404" pitchFamily="49" charset="0"/>
                <a:cs typeface="Courier New" panose="02070309020205020404" pitchFamily="49" charset="0"/>
              </a:rPr>
              <a:t> Action[] </a:t>
            </a:r>
            <a:r>
              <a:rPr lang="en-GB" sz="900" b="1" dirty="0">
                <a:solidFill>
                  <a:srgbClr val="6A3E3E"/>
                </a:solidFill>
                <a:latin typeface="Courier New" panose="02070309020205020404" pitchFamily="49" charset="0"/>
                <a:cs typeface="Courier New" panose="02070309020205020404" pitchFamily="49" charset="0"/>
              </a:rPr>
              <a:t>actions</a:t>
            </a:r>
            <a:r>
              <a:rPr lang="en-GB" sz="900" b="1" dirty="0">
                <a:solidFill>
                  <a:srgbClr val="000000"/>
                </a:solidFill>
                <a:latin typeface="Courier New" panose="02070309020205020404" pitchFamily="49" charset="0"/>
                <a:cs typeface="Courier New" panose="02070309020205020404" pitchFamily="49" charset="0"/>
              </a:rPr>
              <a:t> = { </a:t>
            </a:r>
            <a:r>
              <a:rPr lang="en-GB" sz="900" b="1" dirty="0">
                <a:solidFill>
                  <a:srgbClr val="7F0055"/>
                </a:solidFill>
                <a:latin typeface="Courier New" panose="02070309020205020404" pitchFamily="49" charset="0"/>
                <a:cs typeface="Courier New" panose="02070309020205020404" pitchFamily="49" charset="0"/>
              </a:rPr>
              <a:t>new</a:t>
            </a:r>
            <a:r>
              <a:rPr lang="en-GB" sz="900" b="1" dirty="0">
                <a:solidFill>
                  <a:srgbClr val="000000"/>
                </a:solidFill>
                <a:latin typeface="Courier New" panose="02070309020205020404" pitchFamily="49" charset="0"/>
                <a:cs typeface="Courier New" panose="02070309020205020404" pitchFamily="49" charset="0"/>
              </a:rPr>
              <a:t> </a:t>
            </a:r>
            <a:r>
              <a:rPr lang="en-GB" sz="900" b="1" dirty="0" err="1">
                <a:solidFill>
                  <a:srgbClr val="000000"/>
                </a:solidFill>
                <a:highlight>
                  <a:srgbClr val="D4D4D4"/>
                </a:highlight>
                <a:latin typeface="Courier New" panose="02070309020205020404" pitchFamily="49" charset="0"/>
                <a:cs typeface="Courier New" panose="02070309020205020404" pitchFamily="49" charset="0"/>
              </a:rPr>
              <a:t>UsersBootstrap</a:t>
            </a:r>
            <a:r>
              <a:rPr lang="en-GB" sz="900" b="1" dirty="0">
                <a:solidFill>
                  <a:srgbClr val="000000"/>
                </a:solidFill>
                <a:highlight>
                  <a:srgbClr val="D4D4D4"/>
                </a:highlight>
                <a:latin typeface="Courier New" panose="02070309020205020404" pitchFamily="49" charset="0"/>
                <a:cs typeface="Courier New" panose="02070309020205020404" pitchFamily="49" charset="0"/>
              </a:rPr>
              <a:t>(), };</a:t>
            </a:r>
          </a:p>
          <a:p>
            <a:pPr marL="118872" indent="0">
              <a:buNone/>
            </a:pPr>
            <a:r>
              <a:rPr lang="en-GB" sz="900" dirty="0">
                <a:solidFill>
                  <a:srgbClr val="3F7F5F"/>
                </a:solidFill>
                <a:latin typeface="Courier New" panose="02070309020205020404" pitchFamily="49" charset="0"/>
                <a:cs typeface="Courier New" panose="02070309020205020404" pitchFamily="49" charset="0"/>
              </a:rPr>
              <a:t>		// execute all bootstrapping </a:t>
            </a:r>
          </a:p>
          <a:p>
            <a:pPr marL="118872" indent="0">
              <a:buNone/>
            </a:pPr>
            <a:r>
              <a:rPr lang="en-GB" sz="900" b="1" dirty="0">
                <a:solidFill>
                  <a:srgbClr val="3F7F5F"/>
                </a:solidFill>
                <a:latin typeface="Courier New" panose="02070309020205020404" pitchFamily="49" charset="0"/>
                <a:cs typeface="Courier New" panose="02070309020205020404" pitchFamily="49" charset="0"/>
              </a:rPr>
              <a:t>		</a:t>
            </a:r>
            <a:r>
              <a:rPr lang="en-US" sz="900" b="1" dirty="0" err="1">
                <a:solidFill>
                  <a:srgbClr val="7F0055"/>
                </a:solidFill>
                <a:latin typeface="Courier New" panose="02070309020205020404" pitchFamily="49" charset="0"/>
                <a:cs typeface="Courier New" panose="02070309020205020404" pitchFamily="49" charset="0"/>
              </a:rPr>
              <a:t>boolean</a:t>
            </a:r>
            <a:r>
              <a:rPr lang="en-US" sz="900" b="1" dirty="0">
                <a:solidFill>
                  <a:srgbClr val="000000"/>
                </a:solidFill>
                <a:latin typeface="Courier New" panose="02070309020205020404" pitchFamily="49" charset="0"/>
                <a:cs typeface="Courier New" panose="02070309020205020404" pitchFamily="49" charset="0"/>
              </a:rPr>
              <a:t> </a:t>
            </a:r>
            <a:r>
              <a:rPr lang="en-US" sz="900" b="1" dirty="0">
                <a:solidFill>
                  <a:srgbClr val="6A3E3E"/>
                </a:solidFill>
                <a:latin typeface="Courier New" panose="02070309020205020404" pitchFamily="49" charset="0"/>
                <a:cs typeface="Courier New" panose="02070309020205020404" pitchFamily="49" charset="0"/>
              </a:rPr>
              <a:t>ret</a:t>
            </a:r>
            <a:r>
              <a:rPr lang="en-US" sz="900" b="1" dirty="0">
                <a:solidFill>
                  <a:srgbClr val="000000"/>
                </a:solidFill>
                <a:latin typeface="Courier New" panose="02070309020205020404" pitchFamily="49" charset="0"/>
                <a:cs typeface="Courier New" panose="02070309020205020404" pitchFamily="49" charset="0"/>
              </a:rPr>
              <a:t> = </a:t>
            </a:r>
            <a:r>
              <a:rPr lang="en-US" sz="900" b="1" dirty="0">
                <a:solidFill>
                  <a:srgbClr val="7F0055"/>
                </a:solidFill>
                <a:latin typeface="Courier New" panose="02070309020205020404" pitchFamily="49" charset="0"/>
                <a:cs typeface="Courier New" panose="02070309020205020404" pitchFamily="49" charset="0"/>
              </a:rPr>
              <a:t>false</a:t>
            </a:r>
            <a:r>
              <a:rPr lang="en-US" sz="900" b="1" dirty="0">
                <a:solidFill>
                  <a:srgbClr val="000000"/>
                </a:solidFill>
                <a:latin typeface="Courier New" panose="02070309020205020404" pitchFamily="49" charset="0"/>
                <a:cs typeface="Courier New" panose="02070309020205020404" pitchFamily="49" charset="0"/>
              </a:rPr>
              <a:t>;</a:t>
            </a:r>
          </a:p>
          <a:p>
            <a:pPr marL="118872" indent="0">
              <a:buNone/>
            </a:pPr>
            <a:r>
              <a:rPr lang="en-GB" sz="900" b="1" dirty="0">
                <a:solidFill>
                  <a:srgbClr val="7F0055"/>
                </a:solidFill>
                <a:latin typeface="Courier New" panose="02070309020205020404" pitchFamily="49" charset="0"/>
                <a:cs typeface="Courier New" panose="02070309020205020404" pitchFamily="49" charset="0"/>
              </a:rPr>
              <a:t>		for</a:t>
            </a:r>
            <a:r>
              <a:rPr lang="en-GB" sz="900" b="1" dirty="0">
                <a:solidFill>
                  <a:srgbClr val="000000"/>
                </a:solidFill>
                <a:latin typeface="Courier New" panose="02070309020205020404" pitchFamily="49" charset="0"/>
                <a:cs typeface="Courier New" panose="02070309020205020404" pitchFamily="49" charset="0"/>
              </a:rPr>
              <a:t> (</a:t>
            </a:r>
            <a:r>
              <a:rPr lang="en-GB" sz="900" b="1" dirty="0">
                <a:solidFill>
                  <a:srgbClr val="7F0055"/>
                </a:solidFill>
                <a:latin typeface="Courier New" panose="02070309020205020404" pitchFamily="49" charset="0"/>
                <a:cs typeface="Courier New" panose="02070309020205020404" pitchFamily="49" charset="0"/>
              </a:rPr>
              <a:t>final</a:t>
            </a:r>
            <a:r>
              <a:rPr lang="en-GB" sz="900" b="1" dirty="0">
                <a:solidFill>
                  <a:srgbClr val="000000"/>
                </a:solidFill>
                <a:latin typeface="Courier New" panose="02070309020205020404" pitchFamily="49" charset="0"/>
                <a:cs typeface="Courier New" panose="02070309020205020404" pitchFamily="49" charset="0"/>
              </a:rPr>
              <a:t> Action </a:t>
            </a:r>
            <a:r>
              <a:rPr lang="en-GB" sz="900" b="1" dirty="0">
                <a:solidFill>
                  <a:srgbClr val="6A3E3E"/>
                </a:solidFill>
                <a:latin typeface="Courier New" panose="02070309020205020404" pitchFamily="49" charset="0"/>
                <a:cs typeface="Courier New" panose="02070309020205020404" pitchFamily="49" charset="0"/>
              </a:rPr>
              <a:t>boot</a:t>
            </a:r>
            <a:r>
              <a:rPr lang="en-GB" sz="900" b="1" dirty="0">
                <a:solidFill>
                  <a:srgbClr val="000000"/>
                </a:solidFill>
                <a:latin typeface="Courier New" panose="02070309020205020404" pitchFamily="49" charset="0"/>
                <a:cs typeface="Courier New" panose="02070309020205020404" pitchFamily="49" charset="0"/>
              </a:rPr>
              <a:t> : </a:t>
            </a:r>
            <a:r>
              <a:rPr lang="en-GB" sz="900" b="1" dirty="0">
                <a:solidFill>
                  <a:srgbClr val="6A3E3E"/>
                </a:solidFill>
                <a:latin typeface="Courier New" panose="02070309020205020404" pitchFamily="49" charset="0"/>
                <a:cs typeface="Courier New" panose="02070309020205020404" pitchFamily="49" charset="0"/>
              </a:rPr>
              <a:t>actions</a:t>
            </a:r>
            <a:r>
              <a:rPr lang="en-GB" sz="900" b="1" dirty="0">
                <a:solidFill>
                  <a:srgbClr val="000000"/>
                </a:solidFill>
                <a:latin typeface="Courier New" panose="02070309020205020404" pitchFamily="49" charset="0"/>
                <a:cs typeface="Courier New" panose="02070309020205020404" pitchFamily="49" charset="0"/>
              </a:rPr>
              <a:t>) {</a:t>
            </a:r>
          </a:p>
          <a:p>
            <a:pPr marL="118872" indent="0">
              <a:buNone/>
            </a:pPr>
            <a:r>
              <a:rPr lang="en-US" sz="900" dirty="0">
                <a:solidFill>
                  <a:srgbClr val="6A3E3E"/>
                </a:solidFill>
                <a:latin typeface="Courier New" panose="02070309020205020404" pitchFamily="49" charset="0"/>
                <a:cs typeface="Courier New" panose="02070309020205020404" pitchFamily="49" charset="0"/>
              </a:rPr>
              <a:t>			ret</a:t>
            </a:r>
            <a:r>
              <a:rPr lang="en-US" sz="900" dirty="0">
                <a:solidFill>
                  <a:srgbClr val="000000"/>
                </a:solidFill>
                <a:latin typeface="Courier New" panose="02070309020205020404" pitchFamily="49" charset="0"/>
                <a:cs typeface="Courier New" panose="02070309020205020404" pitchFamily="49" charset="0"/>
              </a:rPr>
              <a:t> |= </a:t>
            </a:r>
            <a:r>
              <a:rPr lang="en-US" sz="900" dirty="0" err="1">
                <a:solidFill>
                  <a:srgbClr val="6A3E3E"/>
                </a:solidFill>
                <a:latin typeface="Courier New" panose="02070309020205020404" pitchFamily="49" charset="0"/>
                <a:cs typeface="Courier New" panose="02070309020205020404" pitchFamily="49" charset="0"/>
              </a:rPr>
              <a:t>boot</a:t>
            </a:r>
            <a:r>
              <a:rPr lang="en-US" sz="900" dirty="0" err="1">
                <a:solidFill>
                  <a:srgbClr val="000000"/>
                </a:solidFill>
                <a:latin typeface="Courier New" panose="02070309020205020404" pitchFamily="49" charset="0"/>
                <a:cs typeface="Courier New" panose="02070309020205020404" pitchFamily="49" charset="0"/>
              </a:rPr>
              <a:t>.execute</a:t>
            </a:r>
            <a:r>
              <a:rPr lang="en-US" sz="900" dirty="0">
                <a:solidFill>
                  <a:srgbClr val="000000"/>
                </a:solidFill>
                <a:latin typeface="Courier New" panose="02070309020205020404" pitchFamily="49" charset="0"/>
                <a:cs typeface="Courier New" panose="02070309020205020404" pitchFamily="49" charset="0"/>
              </a:rPr>
              <a:t>();</a:t>
            </a:r>
          </a:p>
          <a:p>
            <a:pPr marL="118872" indent="0">
              <a:buNone/>
            </a:pPr>
            <a:r>
              <a:rPr lang="en-US" sz="900" dirty="0">
                <a:solidFill>
                  <a:srgbClr val="000000"/>
                </a:solidFill>
                <a:latin typeface="Courier New" panose="02070309020205020404" pitchFamily="49" charset="0"/>
                <a:cs typeface="Courier New" panose="02070309020205020404" pitchFamily="49" charset="0"/>
              </a:rPr>
              <a:t>		}</a:t>
            </a:r>
          </a:p>
          <a:p>
            <a:pPr marL="118872" indent="0">
              <a:buNone/>
            </a:pPr>
            <a:r>
              <a:rPr lang="en-US" sz="900" b="1" dirty="0">
                <a:solidFill>
                  <a:srgbClr val="7F0055"/>
                </a:solidFill>
                <a:latin typeface="Courier New" panose="02070309020205020404" pitchFamily="49" charset="0"/>
                <a:cs typeface="Courier New" panose="02070309020205020404" pitchFamily="49" charset="0"/>
              </a:rPr>
              <a:t>		return</a:t>
            </a:r>
            <a:r>
              <a:rPr lang="en-US" sz="900" b="1" dirty="0">
                <a:solidFill>
                  <a:srgbClr val="000000"/>
                </a:solidFill>
                <a:latin typeface="Courier New" panose="02070309020205020404" pitchFamily="49" charset="0"/>
                <a:cs typeface="Courier New" panose="02070309020205020404" pitchFamily="49" charset="0"/>
              </a:rPr>
              <a:t> </a:t>
            </a:r>
            <a:r>
              <a:rPr lang="en-US" sz="900" b="1" dirty="0">
                <a:solidFill>
                  <a:srgbClr val="6A3E3E"/>
                </a:solidFill>
                <a:latin typeface="Courier New" panose="02070309020205020404" pitchFamily="49" charset="0"/>
                <a:cs typeface="Courier New" panose="02070309020205020404" pitchFamily="49" charset="0"/>
              </a:rPr>
              <a:t>ret</a:t>
            </a:r>
            <a:r>
              <a:rPr lang="en-US" sz="900" b="1" dirty="0">
                <a:solidFill>
                  <a:srgbClr val="000000"/>
                </a:solidFill>
                <a:latin typeface="Courier New" panose="02070309020205020404" pitchFamily="49" charset="0"/>
                <a:cs typeface="Courier New" panose="02070309020205020404" pitchFamily="49" charset="0"/>
              </a:rPr>
              <a:t>;</a:t>
            </a:r>
          </a:p>
          <a:p>
            <a:pPr marL="118872" indent="0">
              <a:buNone/>
            </a:pPr>
            <a:r>
              <a:rPr lang="en-US" sz="900" dirty="0">
                <a:solidFill>
                  <a:srgbClr val="000000"/>
                </a:solidFill>
                <a:latin typeface="Courier New" panose="02070309020205020404" pitchFamily="49" charset="0"/>
                <a:cs typeface="Courier New" panose="02070309020205020404" pitchFamily="49" charset="0"/>
              </a:rPr>
              <a:t>	}</a:t>
            </a:r>
          </a:p>
          <a:p>
            <a:pPr marL="118872" indent="0">
              <a:buNone/>
            </a:pPr>
            <a:r>
              <a:rPr lang="en-US" sz="900" dirty="0">
                <a:solidFill>
                  <a:srgbClr val="000000"/>
                </a:solidFill>
                <a:latin typeface="Courier New" panose="02070309020205020404" pitchFamily="49" charset="0"/>
                <a:cs typeface="Courier New" panose="02070309020205020404" pitchFamily="49" charset="0"/>
              </a:rPr>
              <a:t>}</a:t>
            </a:r>
            <a:endParaRPr lang="en-GB" sz="900" dirty="0">
              <a:latin typeface="Courier New" panose="02070309020205020404" pitchFamily="49" charset="0"/>
              <a:cs typeface="Courier New" panose="02070309020205020404" pitchFamily="49" charset="0"/>
            </a:endParaRPr>
          </a:p>
          <a:p>
            <a:pPr marL="118872" indent="0">
              <a:buNone/>
            </a:pPr>
            <a:endParaRPr lang="en-US" sz="900" b="1" dirty="0">
              <a:latin typeface="Courier New" panose="02070309020205020404" pitchFamily="49" charset="0"/>
              <a:cs typeface="Courier New" panose="02070309020205020404" pitchFamily="49" charset="0"/>
            </a:endParaRPr>
          </a:p>
          <a:p>
            <a:pPr marL="118872" indent="0">
              <a:buNone/>
            </a:pPr>
            <a:r>
              <a:rPr lang="en-US" sz="900" b="1" dirty="0">
                <a:latin typeface="Courier New" panose="02070309020205020404" pitchFamily="49" charset="0"/>
                <a:cs typeface="Courier New" panose="02070309020205020404" pitchFamily="49" charset="0"/>
              </a:rPr>
              <a:t>public class </a:t>
            </a:r>
            <a:r>
              <a:rPr lang="en-US" sz="900" b="1" dirty="0" err="1">
                <a:latin typeface="Courier New" panose="02070309020205020404" pitchFamily="49" charset="0"/>
                <a:cs typeface="Courier New" panose="02070309020205020404" pitchFamily="49" charset="0"/>
              </a:rPr>
              <a:t>UsersBootstrap</a:t>
            </a:r>
            <a:r>
              <a:rPr lang="en-US" sz="900" b="1" dirty="0">
                <a:latin typeface="Courier New" panose="02070309020205020404" pitchFamily="49" charset="0"/>
                <a:cs typeface="Courier New" panose="02070309020205020404" pitchFamily="49" charset="0"/>
              </a:rPr>
              <a:t> implements Action {</a:t>
            </a:r>
          </a:p>
          <a:p>
            <a:pPr marL="118872" indent="0">
              <a:buNone/>
            </a:pPr>
            <a:endParaRPr lang="en-US" sz="900" dirty="0">
              <a:latin typeface="Courier New" panose="02070309020205020404" pitchFamily="49" charset="0"/>
              <a:cs typeface="Courier New" panose="02070309020205020404" pitchFamily="49" charset="0"/>
            </a:endParaRPr>
          </a:p>
          <a:p>
            <a:pPr marL="118872" indent="0">
              <a:buNone/>
            </a:pPr>
            <a:r>
              <a:rPr lang="en-US" sz="900" dirty="0">
                <a:latin typeface="Courier New" panose="02070309020205020404" pitchFamily="49" charset="0"/>
                <a:cs typeface="Courier New" panose="02070309020205020404" pitchFamily="49" charset="0"/>
              </a:rPr>
              <a:t>	@Override</a:t>
            </a:r>
          </a:p>
          <a:p>
            <a:pPr marL="118872" indent="0">
              <a:buNone/>
            </a:pPr>
            <a:r>
              <a:rPr lang="en-US" sz="900" b="1" dirty="0">
                <a:latin typeface="Courier New" panose="02070309020205020404" pitchFamily="49" charset="0"/>
                <a:cs typeface="Courier New" panose="02070309020205020404" pitchFamily="49" charset="0"/>
              </a:rPr>
              <a:t>	public </a:t>
            </a:r>
            <a:r>
              <a:rPr lang="en-US" sz="900" b="1" dirty="0" err="1">
                <a:latin typeface="Courier New" panose="02070309020205020404" pitchFamily="49" charset="0"/>
                <a:cs typeface="Courier New" panose="02070309020205020404" pitchFamily="49" charset="0"/>
              </a:rPr>
              <a:t>boolean</a:t>
            </a:r>
            <a:r>
              <a:rPr lang="en-US" sz="900" b="1" dirty="0">
                <a:latin typeface="Courier New" panose="02070309020205020404" pitchFamily="49" charset="0"/>
                <a:cs typeface="Courier New" panose="02070309020205020404" pitchFamily="49" charset="0"/>
              </a:rPr>
              <a:t> execute() {</a:t>
            </a:r>
          </a:p>
          <a:p>
            <a:pPr marL="118872" indent="0">
              <a:buNone/>
            </a:pP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registerAdmin</a:t>
            </a:r>
            <a:r>
              <a:rPr lang="en-US" sz="900" dirty="0">
                <a:latin typeface="Courier New" panose="02070309020205020404" pitchFamily="49" charset="0"/>
                <a:cs typeface="Courier New" panose="02070309020205020404" pitchFamily="49" charset="0"/>
              </a:rPr>
              <a:t>();</a:t>
            </a:r>
          </a:p>
          <a:p>
            <a:pPr marL="118872" indent="0">
              <a:buNone/>
            </a:pPr>
            <a:r>
              <a:rPr lang="en-US" sz="900" b="1" dirty="0">
                <a:latin typeface="Courier New" panose="02070309020205020404" pitchFamily="49" charset="0"/>
                <a:cs typeface="Courier New" panose="02070309020205020404" pitchFamily="49" charset="0"/>
              </a:rPr>
              <a:t>		return false;</a:t>
            </a:r>
          </a:p>
          <a:p>
            <a:pPr marL="118872" indent="0">
              <a:buNone/>
            </a:pPr>
            <a:r>
              <a:rPr lang="en-US" sz="900" dirty="0">
                <a:latin typeface="Courier New" panose="02070309020205020404" pitchFamily="49" charset="0"/>
                <a:cs typeface="Courier New" panose="02070309020205020404" pitchFamily="49" charset="0"/>
              </a:rPr>
              <a:t>	}</a:t>
            </a:r>
          </a:p>
          <a:p>
            <a:pPr marL="118872" indent="0">
              <a:buNone/>
            </a:pPr>
            <a:endParaRPr lang="en-US" sz="900" dirty="0">
              <a:latin typeface="Courier New" panose="02070309020205020404" pitchFamily="49" charset="0"/>
              <a:cs typeface="Courier New" panose="02070309020205020404" pitchFamily="49" charset="0"/>
            </a:endParaRPr>
          </a:p>
          <a:p>
            <a:pPr marL="118872" indent="0">
              <a:buNone/>
            </a:pPr>
            <a:r>
              <a:rPr lang="en-US" sz="900" b="1" dirty="0">
                <a:latin typeface="Courier New" panose="02070309020205020404" pitchFamily="49" charset="0"/>
                <a:cs typeface="Courier New" panose="02070309020205020404" pitchFamily="49" charset="0"/>
              </a:rPr>
              <a:t>	private void </a:t>
            </a:r>
            <a:r>
              <a:rPr lang="en-US" sz="900" b="1" dirty="0" err="1">
                <a:latin typeface="Courier New" panose="02070309020205020404" pitchFamily="49" charset="0"/>
                <a:cs typeface="Courier New" panose="02070309020205020404" pitchFamily="49" charset="0"/>
              </a:rPr>
              <a:t>registerAdmin</a:t>
            </a:r>
            <a:r>
              <a:rPr lang="en-US" sz="900" b="1" dirty="0">
                <a:latin typeface="Courier New" panose="02070309020205020404" pitchFamily="49" charset="0"/>
                <a:cs typeface="Courier New" panose="02070309020205020404" pitchFamily="49" charset="0"/>
              </a:rPr>
              <a:t>() {</a:t>
            </a:r>
          </a:p>
          <a:p>
            <a:pPr marL="118872" indent="0">
              <a:buNone/>
            </a:pPr>
            <a:r>
              <a:rPr lang="en-US" sz="900" b="1" dirty="0">
                <a:latin typeface="Courier New" panose="02070309020205020404" pitchFamily="49" charset="0"/>
                <a:cs typeface="Courier New" panose="02070309020205020404" pitchFamily="49" charset="0"/>
              </a:rPr>
              <a:t>		final String username = "admin";</a:t>
            </a:r>
          </a:p>
          <a:p>
            <a:pPr marL="118872" indent="0">
              <a:buNone/>
            </a:pPr>
            <a:r>
              <a:rPr lang="en-US" sz="900" b="1" dirty="0">
                <a:latin typeface="Courier New" panose="02070309020205020404" pitchFamily="49" charset="0"/>
                <a:cs typeface="Courier New" panose="02070309020205020404" pitchFamily="49" charset="0"/>
              </a:rPr>
              <a:t>		final String password = "admin";</a:t>
            </a:r>
          </a:p>
          <a:p>
            <a:pPr marL="118872" indent="0">
              <a:buNone/>
            </a:pPr>
            <a:r>
              <a:rPr lang="en-US" sz="900" b="1" dirty="0">
                <a:latin typeface="Courier New" panose="02070309020205020404" pitchFamily="49" charset="0"/>
                <a:cs typeface="Courier New" panose="02070309020205020404" pitchFamily="49" charset="0"/>
              </a:rPr>
              <a:t>		final String </a:t>
            </a:r>
            <a:r>
              <a:rPr lang="en-US" sz="900" b="1" dirty="0" err="1">
                <a:latin typeface="Courier New" panose="02070309020205020404" pitchFamily="49" charset="0"/>
                <a:cs typeface="Courier New" panose="02070309020205020404" pitchFamily="49" charset="0"/>
              </a:rPr>
              <a:t>firstName</a:t>
            </a:r>
            <a:r>
              <a:rPr lang="en-US" sz="900" b="1" dirty="0">
                <a:latin typeface="Courier New" panose="02070309020205020404" pitchFamily="49" charset="0"/>
                <a:cs typeface="Courier New" panose="02070309020205020404" pitchFamily="49" charset="0"/>
              </a:rPr>
              <a:t> = "John";</a:t>
            </a:r>
          </a:p>
          <a:p>
            <a:pPr marL="118872" indent="0">
              <a:buNone/>
            </a:pPr>
            <a:r>
              <a:rPr lang="en-US" sz="900" b="1" dirty="0">
                <a:latin typeface="Courier New" panose="02070309020205020404" pitchFamily="49" charset="0"/>
                <a:cs typeface="Courier New" panose="02070309020205020404" pitchFamily="49" charset="0"/>
              </a:rPr>
              <a:t>		final String </a:t>
            </a:r>
            <a:r>
              <a:rPr lang="en-US" sz="900" b="1" dirty="0" err="1">
                <a:latin typeface="Courier New" panose="02070309020205020404" pitchFamily="49" charset="0"/>
                <a:cs typeface="Courier New" panose="02070309020205020404" pitchFamily="49" charset="0"/>
              </a:rPr>
              <a:t>lastName</a:t>
            </a:r>
            <a:r>
              <a:rPr lang="en-US" sz="900" b="1" dirty="0">
                <a:latin typeface="Courier New" panose="02070309020205020404" pitchFamily="49" charset="0"/>
                <a:cs typeface="Courier New" panose="02070309020205020404" pitchFamily="49" charset="0"/>
              </a:rPr>
              <a:t> = "Doe";</a:t>
            </a:r>
          </a:p>
          <a:p>
            <a:pPr marL="118872" indent="0">
              <a:buNone/>
            </a:pPr>
            <a:r>
              <a:rPr lang="en-US" sz="900" b="1" dirty="0">
                <a:latin typeface="Courier New" panose="02070309020205020404" pitchFamily="49" charset="0"/>
                <a:cs typeface="Courier New" panose="02070309020205020404" pitchFamily="49" charset="0"/>
              </a:rPr>
              <a:t>		final String email = "john.doe@emai.l.com";</a:t>
            </a:r>
          </a:p>
          <a:p>
            <a:pPr marL="118872" indent="0">
              <a:buNone/>
            </a:pPr>
            <a:r>
              <a:rPr lang="en-GB" sz="900" b="1" dirty="0">
                <a:latin typeface="Courier New" panose="02070309020205020404" pitchFamily="49" charset="0"/>
                <a:cs typeface="Courier New" panose="02070309020205020404" pitchFamily="49" charset="0"/>
              </a:rPr>
              <a:t>		final List&lt;</a:t>
            </a:r>
            <a:r>
              <a:rPr lang="en-GB" sz="900" b="1" dirty="0" err="1">
                <a:latin typeface="Courier New" panose="02070309020205020404" pitchFamily="49" charset="0"/>
                <a:cs typeface="Courier New" panose="02070309020205020404" pitchFamily="49" charset="0"/>
              </a:rPr>
              <a:t>RoleType</a:t>
            </a:r>
            <a:r>
              <a:rPr lang="en-GB" sz="900" b="1" dirty="0">
                <a:latin typeface="Courier New" panose="02070309020205020404" pitchFamily="49" charset="0"/>
                <a:cs typeface="Courier New" panose="02070309020205020404" pitchFamily="49" charset="0"/>
              </a:rPr>
              <a:t>&gt; roles = new </a:t>
            </a:r>
            <a:r>
              <a:rPr lang="en-GB" sz="900" b="1" dirty="0" err="1">
                <a:latin typeface="Courier New" panose="02070309020205020404" pitchFamily="49" charset="0"/>
                <a:cs typeface="Courier New" panose="02070309020205020404" pitchFamily="49" charset="0"/>
              </a:rPr>
              <a:t>ArrayList</a:t>
            </a:r>
            <a:r>
              <a:rPr lang="en-GB" sz="900" b="1" dirty="0">
                <a:latin typeface="Courier New" panose="02070309020205020404" pitchFamily="49" charset="0"/>
                <a:cs typeface="Courier New" panose="02070309020205020404" pitchFamily="49" charset="0"/>
              </a:rPr>
              <a:t>&lt;</a:t>
            </a:r>
            <a:r>
              <a:rPr lang="en-GB" sz="900" b="1" dirty="0" err="1">
                <a:latin typeface="Courier New" panose="02070309020205020404" pitchFamily="49" charset="0"/>
                <a:cs typeface="Courier New" panose="02070309020205020404" pitchFamily="49" charset="0"/>
              </a:rPr>
              <a:t>RoleType</a:t>
            </a:r>
            <a:r>
              <a:rPr lang="en-GB" sz="900" b="1" dirty="0">
                <a:latin typeface="Courier New" panose="02070309020205020404" pitchFamily="49" charset="0"/>
                <a:cs typeface="Courier New" panose="02070309020205020404" pitchFamily="49" charset="0"/>
              </a:rPr>
              <a:t>&gt;();</a:t>
            </a:r>
          </a:p>
          <a:p>
            <a:pPr marL="118872" indent="0">
              <a:buNone/>
            </a:pP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roles.add</a:t>
            </a:r>
            <a:r>
              <a:rPr lang="en-US" sz="900" dirty="0">
                <a:latin typeface="Courier New" panose="02070309020205020404" pitchFamily="49" charset="0"/>
                <a:cs typeface="Courier New" panose="02070309020205020404" pitchFamily="49" charset="0"/>
              </a:rPr>
              <a:t>(</a:t>
            </a:r>
            <a:r>
              <a:rPr lang="en-US" sz="900" dirty="0" err="1">
                <a:latin typeface="Courier New" panose="02070309020205020404" pitchFamily="49" charset="0"/>
                <a:cs typeface="Courier New" panose="02070309020205020404" pitchFamily="49" charset="0"/>
              </a:rPr>
              <a:t>RoleType.</a:t>
            </a:r>
            <a:r>
              <a:rPr lang="en-US" sz="900" b="1" i="1" dirty="0" err="1">
                <a:latin typeface="Courier New" panose="02070309020205020404" pitchFamily="49" charset="0"/>
                <a:cs typeface="Courier New" panose="02070309020205020404" pitchFamily="49" charset="0"/>
              </a:rPr>
              <a:t>Admin</a:t>
            </a:r>
            <a:r>
              <a:rPr lang="en-US" sz="900" b="1" i="1" dirty="0">
                <a:latin typeface="Courier New" panose="02070309020205020404" pitchFamily="49" charset="0"/>
                <a:cs typeface="Courier New" panose="02070309020205020404" pitchFamily="49" charset="0"/>
              </a:rPr>
              <a:t>);</a:t>
            </a:r>
          </a:p>
          <a:p>
            <a:pPr marL="118872" indent="0">
              <a:buNone/>
            </a:pPr>
            <a:endParaRPr lang="en-US" sz="900" dirty="0">
              <a:latin typeface="Courier New" panose="02070309020205020404" pitchFamily="49" charset="0"/>
              <a:cs typeface="Courier New" panose="02070309020205020404" pitchFamily="49" charset="0"/>
            </a:endParaRPr>
          </a:p>
          <a:p>
            <a:pPr marL="118872" indent="0">
              <a:buNone/>
            </a:pPr>
            <a:r>
              <a:rPr lang="en-US" sz="900" b="1" dirty="0">
                <a:latin typeface="Courier New" panose="02070309020205020404" pitchFamily="49" charset="0"/>
                <a:cs typeface="Courier New" panose="02070309020205020404" pitchFamily="49" charset="0"/>
              </a:rPr>
              <a:t>		final </a:t>
            </a:r>
            <a:r>
              <a:rPr lang="en-US" sz="900" b="1" dirty="0" err="1">
                <a:latin typeface="Courier New" panose="02070309020205020404" pitchFamily="49" charset="0"/>
                <a:cs typeface="Courier New" panose="02070309020205020404" pitchFamily="49" charset="0"/>
              </a:rPr>
              <a:t>UserRegisterController</a:t>
            </a:r>
            <a:r>
              <a:rPr lang="en-US" sz="900" b="1" dirty="0">
                <a:latin typeface="Courier New" panose="02070309020205020404" pitchFamily="49" charset="0"/>
                <a:cs typeface="Courier New" panose="02070309020205020404" pitchFamily="49" charset="0"/>
              </a:rPr>
              <a:t> </a:t>
            </a:r>
            <a:r>
              <a:rPr lang="en-US" sz="900" b="1" dirty="0" err="1">
                <a:latin typeface="Courier New" panose="02070309020205020404" pitchFamily="49" charset="0"/>
                <a:cs typeface="Courier New" panose="02070309020205020404" pitchFamily="49" charset="0"/>
              </a:rPr>
              <a:t>userController</a:t>
            </a:r>
            <a:r>
              <a:rPr lang="en-US" sz="900" b="1" dirty="0">
                <a:latin typeface="Courier New" panose="02070309020205020404" pitchFamily="49" charset="0"/>
                <a:cs typeface="Courier New" panose="02070309020205020404" pitchFamily="49" charset="0"/>
              </a:rPr>
              <a:t> = new </a:t>
            </a:r>
            <a:r>
              <a:rPr lang="en-US" sz="900" b="1" dirty="0" err="1">
                <a:latin typeface="Courier New" panose="02070309020205020404" pitchFamily="49" charset="0"/>
                <a:cs typeface="Courier New" panose="02070309020205020404" pitchFamily="49" charset="0"/>
              </a:rPr>
              <a:t>UserRegisterController</a:t>
            </a:r>
            <a:r>
              <a:rPr lang="en-US" sz="900" b="1" dirty="0">
                <a:latin typeface="Courier New" panose="02070309020205020404" pitchFamily="49" charset="0"/>
                <a:cs typeface="Courier New" panose="02070309020205020404" pitchFamily="49" charset="0"/>
              </a:rPr>
              <a:t>();</a:t>
            </a:r>
          </a:p>
          <a:p>
            <a:pPr marL="118872" indent="0">
              <a:buNone/>
            </a:pPr>
            <a:r>
              <a:rPr lang="en-GB" sz="900" dirty="0">
                <a:latin typeface="Courier New" panose="02070309020205020404" pitchFamily="49" charset="0"/>
                <a:cs typeface="Courier New" panose="02070309020205020404" pitchFamily="49" charset="0"/>
              </a:rPr>
              <a:t>		</a:t>
            </a:r>
            <a:r>
              <a:rPr lang="en-GB" sz="900" dirty="0" err="1">
                <a:latin typeface="Courier New" panose="02070309020205020404" pitchFamily="49" charset="0"/>
                <a:cs typeface="Courier New" panose="02070309020205020404" pitchFamily="49" charset="0"/>
              </a:rPr>
              <a:t>userController.registerUser</a:t>
            </a:r>
            <a:r>
              <a:rPr lang="en-GB" sz="900" dirty="0">
                <a:latin typeface="Courier New" panose="02070309020205020404" pitchFamily="49" charset="0"/>
                <a:cs typeface="Courier New" panose="02070309020205020404" pitchFamily="49" charset="0"/>
              </a:rPr>
              <a:t>(username, password, </a:t>
            </a:r>
            <a:r>
              <a:rPr lang="en-GB" sz="900" dirty="0" err="1">
                <a:latin typeface="Courier New" panose="02070309020205020404" pitchFamily="49" charset="0"/>
                <a:cs typeface="Courier New" panose="02070309020205020404" pitchFamily="49" charset="0"/>
              </a:rPr>
              <a:t>firstName</a:t>
            </a:r>
            <a:r>
              <a:rPr lang="en-GB" sz="900" dirty="0">
                <a:latin typeface="Courier New" panose="02070309020205020404" pitchFamily="49" charset="0"/>
                <a:cs typeface="Courier New" panose="02070309020205020404" pitchFamily="49" charset="0"/>
              </a:rPr>
              <a:t>, </a:t>
            </a:r>
            <a:r>
              <a:rPr lang="en-GB" sz="900" dirty="0" err="1">
                <a:latin typeface="Courier New" panose="02070309020205020404" pitchFamily="49" charset="0"/>
                <a:cs typeface="Courier New" panose="02070309020205020404" pitchFamily="49" charset="0"/>
              </a:rPr>
              <a:t>lastName</a:t>
            </a:r>
            <a:r>
              <a:rPr lang="en-GB" sz="900" dirty="0">
                <a:latin typeface="Courier New" panose="02070309020205020404" pitchFamily="49" charset="0"/>
                <a:cs typeface="Courier New" panose="02070309020205020404" pitchFamily="49" charset="0"/>
              </a:rPr>
              <a:t>, email, roles);</a:t>
            </a:r>
          </a:p>
          <a:p>
            <a:pPr marL="118872" indent="0">
              <a:buNone/>
            </a:pPr>
            <a:r>
              <a:rPr lang="en-US" sz="900" dirty="0">
                <a:latin typeface="Courier New" panose="02070309020205020404" pitchFamily="49" charset="0"/>
                <a:cs typeface="Courier New" panose="02070309020205020404" pitchFamily="49" charset="0"/>
              </a:rPr>
              <a:t>	}</a:t>
            </a:r>
          </a:p>
          <a:p>
            <a:pPr marL="118872" indent="0">
              <a:buNone/>
            </a:pPr>
            <a:r>
              <a:rPr lang="en-US" sz="900" dirty="0">
                <a:latin typeface="Courier New" panose="02070309020205020404" pitchFamily="49" charset="0"/>
                <a:cs typeface="Courier New" panose="02070309020205020404" pitchFamily="49" charset="0"/>
              </a:rPr>
              <a:t>}</a:t>
            </a:r>
          </a:p>
        </p:txBody>
      </p:sp>
      <p:sp>
        <p:nvSpPr>
          <p:cNvPr id="5" name="Slide Number Placeholder 4"/>
          <p:cNvSpPr>
            <a:spLocks noGrp="1"/>
          </p:cNvSpPr>
          <p:nvPr>
            <p:ph type="sldNum" sz="quarter" idx="12"/>
          </p:nvPr>
        </p:nvSpPr>
        <p:spPr/>
        <p:txBody>
          <a:bodyPr/>
          <a:lstStyle/>
          <a:p>
            <a:fld id="{024A9932-4E76-455F-8E1A-2CC10C89B014}" type="slidenum">
              <a:rPr lang="pt-PT" smtClean="0"/>
              <a:pPr/>
              <a:t>14</a:t>
            </a:fld>
            <a:endParaRPr lang="pt-PT"/>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2289584001"/>
      </p:ext>
    </p:extLst>
  </p:cSld>
  <p:clrMapOvr>
    <a:masterClrMapping/>
  </p:clrMapOvr>
  <p:transition spd="med" advTm="2456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Bootstrap</a:t>
            </a:r>
            <a:endParaRPr lang="pt-PT" dirty="0"/>
          </a:p>
        </p:txBody>
      </p:sp>
      <p:pic>
        <p:nvPicPr>
          <p:cNvPr id="6" name="Content Placeholder 5"/>
          <p:cNvPicPr>
            <a:picLocks noGrp="1" noChangeAspect="1"/>
          </p:cNvPicPr>
          <p:nvPr>
            <p:ph idx="1"/>
          </p:nvPr>
        </p:nvPicPr>
        <p:blipFill rotWithShape="1">
          <a:blip r:embed="rId5" cstate="print">
            <a:extLst>
              <a:ext uri="{28A0092B-C50C-407E-A947-70E740481C1C}">
                <a14:useLocalDpi xmlns:a14="http://schemas.microsoft.com/office/drawing/2010/main" val="0"/>
              </a:ext>
            </a:extLst>
          </a:blip>
          <a:srcRect b="36223"/>
          <a:stretch/>
        </p:blipFill>
        <p:spPr>
          <a:xfrm>
            <a:off x="660044" y="1557797"/>
            <a:ext cx="7823913" cy="3742407"/>
          </a:xfrm>
          <a:prstGeom prst="rect">
            <a:avLst/>
          </a:prstGeom>
          <a:ln>
            <a:noFill/>
          </a:ln>
          <a:effectLst>
            <a:outerShdw blurRad="292100" dist="139700" dir="2700000" algn="tl" rotWithShape="0">
              <a:srgbClr val="333333">
                <a:alpha val="65000"/>
              </a:srgbClr>
            </a:outerShdw>
          </a:effectLst>
        </p:spPr>
      </p:pic>
      <p:sp>
        <p:nvSpPr>
          <p:cNvPr id="4" name="Slide Number Placeholder 3"/>
          <p:cNvSpPr>
            <a:spLocks noGrp="1"/>
          </p:cNvSpPr>
          <p:nvPr>
            <p:ph type="sldNum" sz="quarter" idx="12"/>
          </p:nvPr>
        </p:nvSpPr>
        <p:spPr/>
        <p:txBody>
          <a:bodyPr/>
          <a:lstStyle/>
          <a:p>
            <a:fld id="{024A9932-4E76-455F-8E1A-2CC10C89B014}" type="slidenum">
              <a:rPr lang="pt-PT" smtClean="0"/>
              <a:pPr/>
              <a:t>15</a:t>
            </a:fld>
            <a:endParaRPr lang="pt-PT"/>
          </a:p>
        </p:txBody>
      </p:sp>
      <p:sp>
        <p:nvSpPr>
          <p:cNvPr id="7" name="TextBox 6"/>
          <p:cNvSpPr txBox="1"/>
          <p:nvPr/>
        </p:nvSpPr>
        <p:spPr>
          <a:xfrm>
            <a:off x="2144893" y="5517232"/>
            <a:ext cx="4854214" cy="369332"/>
          </a:xfrm>
          <a:prstGeom prst="rect">
            <a:avLst/>
          </a:prstGeom>
          <a:noFill/>
        </p:spPr>
        <p:txBody>
          <a:bodyPr wrap="none" rtlCol="0">
            <a:spAutoFit/>
          </a:bodyPr>
          <a:lstStyle/>
          <a:p>
            <a:r>
              <a:rPr lang="en-GB" dirty="0"/>
              <a:t>Separate </a:t>
            </a:r>
            <a:r>
              <a:rPr lang="en-GB" dirty="0" err="1"/>
              <a:t>BootstrapApp</a:t>
            </a:r>
            <a:r>
              <a:rPr lang="en-GB" dirty="0"/>
              <a:t> for database initialization</a:t>
            </a:r>
            <a:endParaRPr lang="pt-PT"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675318222"/>
      </p:ext>
    </p:extLst>
  </p:cSld>
  <p:clrMapOvr>
    <a:masterClrMapping/>
  </p:clrMapOvr>
  <p:transition spd="med" advTm="763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eCafeteria</a:t>
            </a:r>
            <a:endParaRPr lang="en-US" dirty="0"/>
          </a:p>
        </p:txBody>
      </p:sp>
      <p:sp>
        <p:nvSpPr>
          <p:cNvPr id="3" name="Content Placeholder 2"/>
          <p:cNvSpPr>
            <a:spLocks noGrp="1"/>
          </p:cNvSpPr>
          <p:nvPr>
            <p:ph idx="1"/>
          </p:nvPr>
        </p:nvSpPr>
        <p:spPr/>
        <p:txBody>
          <a:bodyPr>
            <a:normAutofit/>
          </a:bodyPr>
          <a:lstStyle/>
          <a:p>
            <a:r>
              <a:rPr lang="en-GB" dirty="0" smtClean="0"/>
              <a:t>Common </a:t>
            </a:r>
            <a:r>
              <a:rPr lang="en-GB" sz="2800" i="1" dirty="0" err="1" smtClean="0">
                <a:solidFill>
                  <a:srgbClr val="C00000"/>
                </a:solidFill>
              </a:rPr>
              <a:t>ecafeteria.app.</a:t>
            </a:r>
            <a:r>
              <a:rPr lang="en-GB" sz="2800" b="1" i="1" dirty="0" err="1" smtClean="0">
                <a:solidFill>
                  <a:srgbClr val="C00000"/>
                </a:solidFill>
              </a:rPr>
              <a:t>common.console</a:t>
            </a:r>
            <a:endParaRPr lang="en-GB" sz="2800" b="1" dirty="0">
              <a:solidFill>
                <a:srgbClr val="C00000"/>
              </a:solidFill>
            </a:endParaRPr>
          </a:p>
          <a:p>
            <a:r>
              <a:rPr lang="en-GB" dirty="0" err="1" smtClean="0"/>
              <a:t>Bootstrapper</a:t>
            </a:r>
            <a:r>
              <a:rPr lang="en-GB" dirty="0" smtClean="0"/>
              <a:t> </a:t>
            </a:r>
            <a:r>
              <a:rPr lang="en-GB" sz="2800" i="1" dirty="0" err="1" smtClean="0">
                <a:solidFill>
                  <a:srgbClr val="C00000"/>
                </a:solidFill>
              </a:rPr>
              <a:t>ecafeteria.</a:t>
            </a:r>
            <a:r>
              <a:rPr lang="en-GB" sz="2800" b="1" i="1" dirty="0" err="1" smtClean="0">
                <a:solidFill>
                  <a:srgbClr val="C00000"/>
                </a:solidFill>
              </a:rPr>
              <a:t>bootstrapper</a:t>
            </a:r>
            <a:endParaRPr lang="en-GB" b="1" dirty="0">
              <a:solidFill>
                <a:srgbClr val="C00000"/>
              </a:solidFill>
            </a:endParaRPr>
          </a:p>
          <a:p>
            <a:r>
              <a:rPr lang="en-GB" dirty="0" smtClean="0"/>
              <a:t>Core </a:t>
            </a:r>
            <a:r>
              <a:rPr lang="en-GB" sz="2800" i="1" dirty="0" err="1" smtClean="0">
                <a:solidFill>
                  <a:srgbClr val="C00000"/>
                </a:solidFill>
              </a:rPr>
              <a:t>ecafeteria.</a:t>
            </a:r>
            <a:r>
              <a:rPr lang="en-GB" sz="2800" b="1" i="1" dirty="0" err="1" smtClean="0">
                <a:solidFill>
                  <a:srgbClr val="C00000"/>
                </a:solidFill>
              </a:rPr>
              <a:t>core</a:t>
            </a:r>
            <a:endParaRPr lang="en-GB" b="1" dirty="0">
              <a:solidFill>
                <a:srgbClr val="C00000"/>
              </a:solidFill>
            </a:endParaRPr>
          </a:p>
          <a:p>
            <a:r>
              <a:rPr lang="en-GB" dirty="0" smtClean="0"/>
              <a:t>Persistence </a:t>
            </a:r>
            <a:r>
              <a:rPr lang="en-GB" sz="2800" i="1" dirty="0" err="1" smtClean="0">
                <a:solidFill>
                  <a:srgbClr val="C00000"/>
                </a:solidFill>
              </a:rPr>
              <a:t>ecafeteria.</a:t>
            </a:r>
            <a:r>
              <a:rPr lang="en-GB" sz="2800" b="1" i="1" dirty="0" err="1" smtClean="0">
                <a:solidFill>
                  <a:srgbClr val="C00000"/>
                </a:solidFill>
              </a:rPr>
              <a:t>persistence.impl</a:t>
            </a:r>
            <a:endParaRPr lang="en-GB" b="1" dirty="0" smtClean="0">
              <a:solidFill>
                <a:srgbClr val="C00000"/>
              </a:solidFill>
            </a:endParaRPr>
          </a:p>
        </p:txBody>
      </p:sp>
      <p:sp>
        <p:nvSpPr>
          <p:cNvPr id="4" name="Slide Number Placeholder 3"/>
          <p:cNvSpPr>
            <a:spLocks noGrp="1"/>
          </p:cNvSpPr>
          <p:nvPr>
            <p:ph type="sldNum" sz="quarter" idx="12"/>
          </p:nvPr>
        </p:nvSpPr>
        <p:spPr/>
        <p:txBody>
          <a:bodyPr/>
          <a:lstStyle/>
          <a:p>
            <a:fld id="{024A9932-4E76-455F-8E1A-2CC10C89B014}" type="slidenum">
              <a:rPr lang="pt-PT" smtClean="0"/>
              <a:pPr/>
              <a:t>16</a:t>
            </a:fld>
            <a:endParaRPr lang="pt-PT"/>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745279956"/>
      </p:ext>
    </p:extLst>
  </p:cSld>
  <p:clrMapOvr>
    <a:masterClrMapping/>
  </p:clrMapOvr>
  <p:transition spd="med" advTm="7987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Persistence</a:t>
            </a:r>
            <a:endParaRPr lang="pt-PT" dirty="0"/>
          </a:p>
        </p:txBody>
      </p:sp>
      <p:pic>
        <p:nvPicPr>
          <p:cNvPr id="8" name="Content Placeholder 7"/>
          <p:cNvPicPr>
            <a:picLocks noGrp="1" noChangeAspect="1"/>
          </p:cNvPicPr>
          <p:nvPr>
            <p:ph sz="half" idx="1"/>
          </p:nvPr>
        </p:nvPicPr>
        <p:blipFill>
          <a:blip r:embed="rId5"/>
          <a:stretch>
            <a:fillRect/>
          </a:stretch>
        </p:blipFill>
        <p:spPr>
          <a:xfrm>
            <a:off x="719572" y="1752595"/>
            <a:ext cx="2880320" cy="4880761"/>
          </a:xfrm>
          <a:prstGeom prst="rect">
            <a:avLst/>
          </a:prstGeom>
        </p:spPr>
      </p:pic>
      <p:sp>
        <p:nvSpPr>
          <p:cNvPr id="7" name="Content Placeholder 6"/>
          <p:cNvSpPr>
            <a:spLocks noGrp="1"/>
          </p:cNvSpPr>
          <p:nvPr>
            <p:ph sz="half" idx="2"/>
          </p:nvPr>
        </p:nvSpPr>
        <p:spPr/>
        <p:txBody>
          <a:bodyPr/>
          <a:lstStyle/>
          <a:p>
            <a:r>
              <a:rPr lang="en-GB" dirty="0"/>
              <a:t>Separate the definition of repositories (core) from the actual implementation (</a:t>
            </a:r>
            <a:r>
              <a:rPr lang="en-GB" dirty="0" err="1"/>
              <a:t>persistence.impl</a:t>
            </a:r>
            <a:r>
              <a:rPr lang="en-GB" dirty="0"/>
              <a:t>)</a:t>
            </a:r>
          </a:p>
          <a:p>
            <a:endParaRPr lang="en-GB" dirty="0"/>
          </a:p>
          <a:p>
            <a:r>
              <a:rPr lang="en-GB" dirty="0"/>
              <a:t>Apply “Abstract Factory” </a:t>
            </a:r>
            <a:r>
              <a:rPr lang="en-GB" dirty="0" err="1"/>
              <a:t>GoF</a:t>
            </a:r>
            <a:r>
              <a:rPr lang="en-GB" dirty="0"/>
              <a:t> pattern</a:t>
            </a:r>
          </a:p>
          <a:p>
            <a:endParaRPr lang="pt-PT" dirty="0"/>
          </a:p>
        </p:txBody>
      </p:sp>
      <p:sp>
        <p:nvSpPr>
          <p:cNvPr id="4" name="Slide Number Placeholder 3"/>
          <p:cNvSpPr>
            <a:spLocks noGrp="1"/>
          </p:cNvSpPr>
          <p:nvPr>
            <p:ph type="sldNum" sz="quarter" idx="12"/>
          </p:nvPr>
        </p:nvSpPr>
        <p:spPr/>
        <p:txBody>
          <a:bodyPr/>
          <a:lstStyle/>
          <a:p>
            <a:fld id="{024A9932-4E76-455F-8E1A-2CC10C89B014}" type="slidenum">
              <a:rPr lang="pt-PT" smtClean="0"/>
              <a:pPr/>
              <a:t>17</a:t>
            </a:fld>
            <a:endParaRPr lang="pt-PT"/>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891479979"/>
      </p:ext>
    </p:extLst>
  </p:cSld>
  <p:clrMapOvr>
    <a:masterClrMapping/>
  </p:clrMapOvr>
  <p:transition spd="med" advTm="1513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4F1A75A-5A44-4103-9971-FE5E2316FB1F}"/>
              </a:ext>
            </a:extLst>
          </p:cNvPr>
          <p:cNvSpPr>
            <a:spLocks noGrp="1"/>
          </p:cNvSpPr>
          <p:nvPr>
            <p:ph type="sldNum" sz="quarter" idx="12"/>
          </p:nvPr>
        </p:nvSpPr>
        <p:spPr/>
        <p:txBody>
          <a:bodyPr/>
          <a:lstStyle/>
          <a:p>
            <a:fld id="{024A9932-4E76-455F-8E1A-2CC10C89B014}" type="slidenum">
              <a:rPr lang="pt-PT" smtClean="0"/>
              <a:pPr/>
              <a:t>18</a:t>
            </a:fld>
            <a:endParaRPr lang="pt-PT"/>
          </a:p>
        </p:txBody>
      </p:sp>
      <p:pic>
        <p:nvPicPr>
          <p:cNvPr id="5" name="Picture 4">
            <a:extLst>
              <a:ext uri="{FF2B5EF4-FFF2-40B4-BE49-F238E27FC236}">
                <a16:creationId xmlns:a16="http://schemas.microsoft.com/office/drawing/2014/main" id="{5203971A-84A3-44EB-9D14-A7F5914F5E7B}"/>
              </a:ext>
            </a:extLst>
          </p:cNvPr>
          <p:cNvPicPr>
            <a:picLocks noChangeAspect="1"/>
          </p:cNvPicPr>
          <p:nvPr/>
        </p:nvPicPr>
        <p:blipFill rotWithShape="1">
          <a:blip r:embed="rId5"/>
          <a:srcRect r="18500" b="4618"/>
          <a:stretch/>
        </p:blipFill>
        <p:spPr>
          <a:xfrm>
            <a:off x="0" y="419174"/>
            <a:ext cx="9144000" cy="6019653"/>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257754426"/>
      </p:ext>
    </p:extLst>
  </p:cSld>
  <p:clrMapOvr>
    <a:masterClrMapping/>
  </p:clrMapOvr>
  <p:transition spd="med" advTm="2517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Components (a.k.a. projects) </a:t>
            </a:r>
          </a:p>
        </p:txBody>
      </p:sp>
      <p:sp>
        <p:nvSpPr>
          <p:cNvPr id="7" name="Content Placeholder 6"/>
          <p:cNvSpPr>
            <a:spLocks noGrp="1"/>
          </p:cNvSpPr>
          <p:nvPr>
            <p:ph sz="half" idx="2"/>
          </p:nvPr>
        </p:nvSpPr>
        <p:spPr>
          <a:xfrm>
            <a:off x="5412338" y="1773936"/>
            <a:ext cx="3274462" cy="4623816"/>
          </a:xfrm>
        </p:spPr>
        <p:txBody>
          <a:bodyPr>
            <a:normAutofit fontScale="85000" lnSpcReduction="10000"/>
          </a:bodyPr>
          <a:lstStyle/>
          <a:p>
            <a:endParaRPr lang="en-GB" dirty="0"/>
          </a:p>
          <a:p>
            <a:r>
              <a:rPr lang="en-GB" dirty="0" err="1"/>
              <a:t>Backofficeapp</a:t>
            </a:r>
            <a:r>
              <a:rPr lang="en-GB" dirty="0"/>
              <a:t>, </a:t>
            </a:r>
            <a:r>
              <a:rPr lang="en-GB" dirty="0" err="1"/>
              <a:t>userapp</a:t>
            </a:r>
            <a:r>
              <a:rPr lang="en-GB" dirty="0"/>
              <a:t>, </a:t>
            </a:r>
            <a:r>
              <a:rPr lang="en-GB" dirty="0" err="1"/>
              <a:t>pos</a:t>
            </a:r>
            <a:endParaRPr lang="en-GB" dirty="0"/>
          </a:p>
          <a:p>
            <a:r>
              <a:rPr lang="en-GB" dirty="0"/>
              <a:t>Core, </a:t>
            </a:r>
            <a:r>
              <a:rPr lang="en-GB" dirty="0" err="1"/>
              <a:t>console.common</a:t>
            </a:r>
            <a:endParaRPr lang="en-GB" dirty="0"/>
          </a:p>
          <a:p>
            <a:r>
              <a:rPr lang="en-GB" dirty="0" err="1"/>
              <a:t>Persistence.impl</a:t>
            </a:r>
            <a:endParaRPr lang="en-GB" dirty="0"/>
          </a:p>
          <a:p>
            <a:r>
              <a:rPr lang="en-GB" dirty="0"/>
              <a:t>bootstrap</a:t>
            </a:r>
          </a:p>
          <a:p>
            <a:endParaRPr lang="en-GB" dirty="0"/>
          </a:p>
          <a:p>
            <a:r>
              <a:rPr lang="en-GB" dirty="0"/>
              <a:t>Framework</a:t>
            </a:r>
          </a:p>
          <a:p>
            <a:pPr lvl="1"/>
            <a:r>
              <a:rPr lang="en-GB" dirty="0"/>
              <a:t>Utility classes for DDD applications with JPA in EAPLI </a:t>
            </a:r>
            <a:r>
              <a:rPr lang="en-GB" dirty="0" smtClean="0"/>
              <a:t>context</a:t>
            </a:r>
            <a:endParaRPr lang="en-GB" dirty="0"/>
          </a:p>
          <a:p>
            <a:pPr lvl="1"/>
            <a:r>
              <a:rPr lang="en-GB" dirty="0"/>
              <a:t>Generic utility classes</a:t>
            </a:r>
          </a:p>
          <a:p>
            <a:pPr lvl="1"/>
            <a:endParaRPr lang="en-GB" dirty="0"/>
          </a:p>
        </p:txBody>
      </p:sp>
      <p:sp>
        <p:nvSpPr>
          <p:cNvPr id="4" name="Slide Number Placeholder 3"/>
          <p:cNvSpPr>
            <a:spLocks noGrp="1"/>
          </p:cNvSpPr>
          <p:nvPr>
            <p:ph type="sldNum" sz="quarter" idx="12"/>
          </p:nvPr>
        </p:nvSpPr>
        <p:spPr/>
        <p:txBody>
          <a:bodyPr/>
          <a:lstStyle/>
          <a:p>
            <a:fld id="{024A9932-4E76-455F-8E1A-2CC10C89B014}" type="slidenum">
              <a:rPr lang="pt-PT" smtClean="0"/>
              <a:pPr/>
              <a:t>19</a:t>
            </a:fld>
            <a:endParaRPr lang="pt-PT"/>
          </a:p>
        </p:txBody>
      </p:sp>
      <p:pic>
        <p:nvPicPr>
          <p:cNvPr id="3" name="Picture 2"/>
          <p:cNvPicPr>
            <a:picLocks noChangeAspect="1"/>
          </p:cNvPicPr>
          <p:nvPr/>
        </p:nvPicPr>
        <p:blipFill>
          <a:blip r:embed="rId5"/>
          <a:stretch>
            <a:fillRect/>
          </a:stretch>
        </p:blipFill>
        <p:spPr>
          <a:xfrm>
            <a:off x="143508" y="1376772"/>
            <a:ext cx="5391482" cy="5374547"/>
          </a:xfrm>
          <a:prstGeom prst="rect">
            <a:avLst/>
          </a:prstGeom>
        </p:spPr>
      </p:pic>
      <p:sp>
        <p:nvSpPr>
          <p:cNvPr id="5" name="Rectangle 4"/>
          <p:cNvSpPr/>
          <p:nvPr/>
        </p:nvSpPr>
        <p:spPr>
          <a:xfrm>
            <a:off x="2519772" y="5985284"/>
            <a:ext cx="2052228" cy="6840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585200815"/>
      </p:ext>
    </p:extLst>
  </p:cSld>
  <p:clrMapOvr>
    <a:masterClrMapping/>
  </p:clrMapOvr>
  <p:transition spd="med" advTm="3765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450" name="Rectangle 2"/>
          <p:cNvSpPr>
            <a:spLocks noGrp="1" noChangeArrowheads="1"/>
          </p:cNvSpPr>
          <p:nvPr>
            <p:ph type="title"/>
          </p:nvPr>
        </p:nvSpPr>
        <p:spPr/>
        <p:txBody>
          <a:bodyPr/>
          <a:lstStyle/>
          <a:p>
            <a:r>
              <a:rPr lang="pt-PT" dirty="0" smtClean="0"/>
              <a:t>Session outline</a:t>
            </a:r>
            <a:endParaRPr lang="pt-PT" dirty="0"/>
          </a:p>
        </p:txBody>
      </p:sp>
      <p:sp>
        <p:nvSpPr>
          <p:cNvPr id="8" name="Content Placeholder 7"/>
          <p:cNvSpPr>
            <a:spLocks noGrp="1"/>
          </p:cNvSpPr>
          <p:nvPr>
            <p:ph idx="1"/>
          </p:nvPr>
        </p:nvSpPr>
        <p:spPr/>
        <p:txBody>
          <a:bodyPr>
            <a:normAutofit fontScale="70000" lnSpcReduction="20000"/>
          </a:bodyPr>
          <a:lstStyle/>
          <a:p>
            <a:r>
              <a:rPr lang="en-US" dirty="0" smtClean="0"/>
              <a:t>Briefing</a:t>
            </a:r>
          </a:p>
          <a:p>
            <a:pPr lvl="1"/>
            <a:r>
              <a:rPr lang="en-US" dirty="0" smtClean="0"/>
              <a:t>Topic</a:t>
            </a:r>
            <a:endParaRPr lang="en-US" dirty="0"/>
          </a:p>
          <a:p>
            <a:pPr lvl="1"/>
            <a:r>
              <a:rPr lang="en-US" dirty="0" smtClean="0"/>
              <a:t>Learning outcomes</a:t>
            </a:r>
            <a:endParaRPr lang="en-US" dirty="0"/>
          </a:p>
          <a:p>
            <a:pPr lvl="1"/>
            <a:r>
              <a:rPr lang="en-US" dirty="0" smtClean="0"/>
              <a:t>Prerequisites</a:t>
            </a:r>
          </a:p>
          <a:p>
            <a:endParaRPr lang="en-US" dirty="0"/>
          </a:p>
          <a:p>
            <a:r>
              <a:rPr lang="en-US" dirty="0" err="1" smtClean="0"/>
              <a:t>eCafeteria</a:t>
            </a:r>
            <a:r>
              <a:rPr lang="en-US" dirty="0" smtClean="0"/>
              <a:t> project</a:t>
            </a:r>
          </a:p>
          <a:p>
            <a:pPr lvl="1"/>
            <a:r>
              <a:rPr lang="en-US" dirty="0" smtClean="0"/>
              <a:t>Architecture, design options</a:t>
            </a:r>
          </a:p>
          <a:p>
            <a:pPr lvl="1">
              <a:spcAft>
                <a:spcPts val="1200"/>
              </a:spcAft>
            </a:pPr>
            <a:r>
              <a:rPr lang="en-US" dirty="0"/>
              <a:t>Project </a:t>
            </a:r>
            <a:r>
              <a:rPr lang="en-US" dirty="0" smtClean="0"/>
              <a:t>structure: components, executables</a:t>
            </a:r>
          </a:p>
          <a:p>
            <a:pPr lvl="1"/>
            <a:r>
              <a:rPr lang="en-US" dirty="0" smtClean="0"/>
              <a:t>Deploy and run </a:t>
            </a:r>
            <a:r>
              <a:rPr lang="en-US" dirty="0" err="1" smtClean="0"/>
              <a:t>eCafeteria</a:t>
            </a:r>
            <a:r>
              <a:rPr lang="en-US" dirty="0" smtClean="0"/>
              <a:t> apps</a:t>
            </a:r>
          </a:p>
          <a:p>
            <a:pPr lvl="1"/>
            <a:r>
              <a:rPr lang="en-US" dirty="0" smtClean="0"/>
              <a:t>Review use case</a:t>
            </a:r>
          </a:p>
          <a:p>
            <a:pPr lvl="2"/>
            <a:r>
              <a:rPr lang="en-US" dirty="0" smtClean="0"/>
              <a:t>List all dish types</a:t>
            </a:r>
          </a:p>
          <a:p>
            <a:pPr lvl="1"/>
            <a:endParaRPr lang="en-US" dirty="0" smtClean="0"/>
          </a:p>
          <a:p>
            <a:r>
              <a:rPr lang="en-US" dirty="0" smtClean="0"/>
              <a:t>Wrap-up</a:t>
            </a:r>
          </a:p>
          <a:p>
            <a:r>
              <a:rPr lang="en-US" dirty="0" smtClean="0"/>
              <a:t>Quiz</a:t>
            </a:r>
            <a:endParaRPr lang="en-US" dirty="0"/>
          </a:p>
        </p:txBody>
      </p:sp>
      <p:sp>
        <p:nvSpPr>
          <p:cNvPr id="2" name="Rectangle 1"/>
          <p:cNvSpPr/>
          <p:nvPr/>
        </p:nvSpPr>
        <p:spPr>
          <a:xfrm>
            <a:off x="503548" y="1677641"/>
            <a:ext cx="8208912" cy="2543447"/>
          </a:xfrm>
          <a:prstGeom prst="rect">
            <a:avLst/>
          </a:prstGeom>
          <a:solidFill>
            <a:schemeClr val="accent1">
              <a:alpha val="33000"/>
            </a:schemeClr>
          </a:solidFill>
          <a:ln w="12700" cap="sq" cmpd="sng">
            <a:solidFill>
              <a:schemeClr val="accent1">
                <a:shade val="50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dirty="0" smtClean="0">
                <a:solidFill>
                  <a:schemeClr val="accent6">
                    <a:lumMod val="75000"/>
                  </a:schemeClr>
                </a:solidFill>
              </a:rPr>
              <a:t>Part 1</a:t>
            </a:r>
            <a:endParaRPr lang="en-US" dirty="0">
              <a:solidFill>
                <a:schemeClr val="accent6">
                  <a:lumMod val="75000"/>
                </a:schemeClr>
              </a:solidFill>
            </a:endParaRPr>
          </a:p>
        </p:txBody>
      </p:sp>
      <p:sp>
        <p:nvSpPr>
          <p:cNvPr id="5" name="Rectangle 4"/>
          <p:cNvSpPr/>
          <p:nvPr/>
        </p:nvSpPr>
        <p:spPr>
          <a:xfrm>
            <a:off x="503548" y="4275820"/>
            <a:ext cx="8208912" cy="1800200"/>
          </a:xfrm>
          <a:prstGeom prst="rect">
            <a:avLst/>
          </a:prstGeom>
          <a:solidFill>
            <a:schemeClr val="accent6">
              <a:alpha val="33000"/>
            </a:schemeClr>
          </a:solidFill>
          <a:ln w="12700" cap="sq" cmpd="sng">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dirty="0" smtClean="0">
                <a:solidFill>
                  <a:schemeClr val="accent1">
                    <a:lumMod val="75000"/>
                  </a:schemeClr>
                </a:solidFill>
              </a:rPr>
              <a:t>Part 2</a:t>
            </a:r>
            <a:endParaRPr lang="en-US" sz="2000" dirty="0">
              <a:solidFill>
                <a:schemeClr val="accent1">
                  <a:lumMod val="75000"/>
                </a:schemeClr>
              </a:solidFill>
            </a:endParaRPr>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77250" y="6191250"/>
            <a:ext cx="487363" cy="487363"/>
          </a:xfrm>
          <a:prstGeom prst="rect">
            <a:avLst/>
          </a:prstGeom>
        </p:spPr>
      </p:pic>
    </p:spTree>
    <p:custDataLst>
      <p:tags r:id="rId1"/>
    </p:custDataLst>
    <p:extLst>
      <p:ext uri="{BB962C8B-B14F-4D97-AF65-F5344CB8AC3E}">
        <p14:creationId xmlns:p14="http://schemas.microsoft.com/office/powerpoint/2010/main" val="3495356766"/>
      </p:ext>
    </p:extLst>
  </p:cSld>
  <p:clrMapOvr>
    <a:masterClrMapping/>
  </p:clrMapOvr>
  <p:transition advTm="4956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 presetClass="entr" presetSubtype="0" fill="hold" grpId="0" nodeType="afterEffect">
                                  <p:stCondLst>
                                    <p:cond delay="40000"/>
                                  </p:stCondLst>
                                  <p:childTnLst>
                                    <p:set>
                                      <p:cBhvr>
                                        <p:cTn id="9" dur="1" fill="hold">
                                          <p:stCondLst>
                                            <p:cond delay="0"/>
                                          </p:stCondLst>
                                        </p:cTn>
                                        <p:tgtEl>
                                          <p:spTgt spid="2"/>
                                        </p:tgtEl>
                                        <p:attrNameLst>
                                          <p:attrName>style.visibility</p:attrName>
                                        </p:attrNameLst>
                                      </p:cBhvr>
                                      <p:to>
                                        <p:strVal val="visible"/>
                                      </p:to>
                                    </p:set>
                                  </p:childTnLst>
                                </p:cTn>
                              </p:par>
                              <p:par>
                                <p:cTn id="10" presetID="1" presetClass="entr" presetSubtype="0" fill="hold" grpId="0" nodeType="withEffect">
                                  <p:stCondLst>
                                    <p:cond delay="4400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12" fill="hold" display="0">
                  <p:stCondLst>
                    <p:cond delay="indefinite"/>
                  </p:stCondLst>
                  <p:endCondLst>
                    <p:cond evt="onStopAudio" delay="0">
                      <p:tgtEl>
                        <p:sldTgt/>
                      </p:tgtEl>
                    </p:cond>
                  </p:endCondLst>
                </p:cTn>
                <p:tgtEl>
                  <p:spTgt spid="4"/>
                </p:tgtEl>
              </p:cMediaNode>
            </p:audio>
          </p:childTnLst>
        </p:cTn>
      </p:par>
    </p:tnLst>
    <p:bldLst>
      <p:bldP spid="2" grpId="0" animBg="1"/>
      <p:bldP spid="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42117E0-B6A8-492D-9445-E437E112BF9D}"/>
              </a:ext>
            </a:extLst>
          </p:cNvPr>
          <p:cNvSpPr/>
          <p:nvPr/>
        </p:nvSpPr>
        <p:spPr>
          <a:xfrm>
            <a:off x="287524" y="2564904"/>
            <a:ext cx="5076564" cy="756084"/>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CEEE0D2-7162-42D7-A51D-550D4A146E89}"/>
              </a:ext>
            </a:extLst>
          </p:cNvPr>
          <p:cNvSpPr/>
          <p:nvPr/>
        </p:nvSpPr>
        <p:spPr>
          <a:xfrm>
            <a:off x="287524" y="3320988"/>
            <a:ext cx="5076564" cy="756084"/>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8FEA083-A71E-4E8A-B190-16740CFF7AC7}"/>
              </a:ext>
            </a:extLst>
          </p:cNvPr>
          <p:cNvSpPr/>
          <p:nvPr/>
        </p:nvSpPr>
        <p:spPr>
          <a:xfrm>
            <a:off x="287524" y="4077072"/>
            <a:ext cx="5076564" cy="756084"/>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336E462-E431-472D-B420-8EEB72816232}"/>
              </a:ext>
            </a:extLst>
          </p:cNvPr>
          <p:cNvSpPr/>
          <p:nvPr/>
        </p:nvSpPr>
        <p:spPr>
          <a:xfrm>
            <a:off x="287524" y="5301208"/>
            <a:ext cx="5076564" cy="1368152"/>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7DBA8CAC-03C9-4C3E-B8F0-F64C3A011DE3}"/>
              </a:ext>
            </a:extLst>
          </p:cNvPr>
          <p:cNvSpPr>
            <a:spLocks noGrp="1"/>
          </p:cNvSpPr>
          <p:nvPr>
            <p:ph type="sldNum" sz="quarter" idx="12"/>
          </p:nvPr>
        </p:nvSpPr>
        <p:spPr/>
        <p:txBody>
          <a:bodyPr/>
          <a:lstStyle/>
          <a:p>
            <a:fld id="{024A9932-4E76-455F-8E1A-2CC10C89B014}" type="slidenum">
              <a:rPr lang="pt-PT" smtClean="0"/>
              <a:pPr/>
              <a:t>20</a:t>
            </a:fld>
            <a:endParaRPr lang="pt-PT"/>
          </a:p>
        </p:txBody>
      </p:sp>
      <p:sp>
        <p:nvSpPr>
          <p:cNvPr id="5" name="Title 4">
            <a:extLst>
              <a:ext uri="{FF2B5EF4-FFF2-40B4-BE49-F238E27FC236}">
                <a16:creationId xmlns:a16="http://schemas.microsoft.com/office/drawing/2014/main" id="{2FDC8561-9EE4-4A4F-9975-753A1C4D3566}"/>
              </a:ext>
            </a:extLst>
          </p:cNvPr>
          <p:cNvSpPr>
            <a:spLocks noGrp="1"/>
          </p:cNvSpPr>
          <p:nvPr>
            <p:ph type="title"/>
          </p:nvPr>
        </p:nvSpPr>
        <p:spPr/>
        <p:txBody>
          <a:bodyPr/>
          <a:lstStyle/>
          <a:p>
            <a:r>
              <a:rPr lang="en-US" dirty="0">
                <a:latin typeface="Consolas" panose="020B0609020204030204" pitchFamily="49" charset="0"/>
              </a:rPr>
              <a:t>pom.xml </a:t>
            </a:r>
            <a:r>
              <a:rPr lang="en-US" dirty="0"/>
              <a:t>(</a:t>
            </a:r>
            <a:r>
              <a:rPr lang="en-US" dirty="0" err="1"/>
              <a:t>ecafeteria.base</a:t>
            </a:r>
            <a:r>
              <a:rPr lang="en-US" dirty="0"/>
              <a:t>)</a:t>
            </a:r>
          </a:p>
        </p:txBody>
      </p:sp>
      <p:sp>
        <p:nvSpPr>
          <p:cNvPr id="6" name="Rectangle 5">
            <a:extLst>
              <a:ext uri="{FF2B5EF4-FFF2-40B4-BE49-F238E27FC236}">
                <a16:creationId xmlns:a16="http://schemas.microsoft.com/office/drawing/2014/main" id="{92CBCDDF-8677-4DC5-AFE8-46431C6E2480}"/>
              </a:ext>
            </a:extLst>
          </p:cNvPr>
          <p:cNvSpPr/>
          <p:nvPr/>
        </p:nvSpPr>
        <p:spPr>
          <a:xfrm>
            <a:off x="-25088" y="981300"/>
            <a:ext cx="9157846" cy="5940088"/>
          </a:xfrm>
          <a:prstGeom prst="rect">
            <a:avLst/>
          </a:prstGeom>
        </p:spPr>
        <p:txBody>
          <a:bodyPr wrap="square">
            <a:spAutoFit/>
          </a:bodyPr>
          <a:lstStyle/>
          <a:p>
            <a:r>
              <a:rPr lang="en-US" sz="1000" dirty="0">
                <a:latin typeface="Consolas" panose="020B0609020204030204" pitchFamily="49" charset="0"/>
              </a:rPr>
              <a:t>&lt;?xml</a:t>
            </a:r>
            <a:r>
              <a:rPr lang="en-US" sz="1000" dirty="0">
                <a:solidFill>
                  <a:srgbClr val="0070C0"/>
                </a:solidFill>
                <a:latin typeface="Consolas" panose="020B0609020204030204" pitchFamily="49" charset="0"/>
              </a:rPr>
              <a:t> version="1.0" encoding="</a:t>
            </a:r>
            <a:r>
              <a:rPr lang="en-US" sz="1000" dirty="0">
                <a:latin typeface="Consolas" panose="020B0609020204030204" pitchFamily="49" charset="0"/>
              </a:rPr>
              <a:t>UTF-8</a:t>
            </a:r>
            <a:r>
              <a:rPr lang="en-US" sz="1000" dirty="0">
                <a:solidFill>
                  <a:srgbClr val="0070C0"/>
                </a:solidFill>
                <a:latin typeface="Consolas" panose="020B0609020204030204" pitchFamily="49" charset="0"/>
              </a:rPr>
              <a:t>"</a:t>
            </a:r>
            <a:r>
              <a:rPr lang="en-US" sz="1000" dirty="0">
                <a:latin typeface="Consolas" panose="020B0609020204030204" pitchFamily="49" charset="0"/>
              </a:rPr>
              <a:t>?&gt;</a:t>
            </a:r>
          </a:p>
          <a:p>
            <a:r>
              <a:rPr lang="en-US" sz="1000" dirty="0">
                <a:solidFill>
                  <a:srgbClr val="0070C0"/>
                </a:solidFill>
                <a:latin typeface="Consolas" panose="020B0609020204030204" pitchFamily="49" charset="0"/>
              </a:rPr>
              <a:t>&lt;project </a:t>
            </a:r>
            <a:r>
              <a:rPr lang="en-US" sz="1000" dirty="0" err="1">
                <a:solidFill>
                  <a:srgbClr val="00B050"/>
                </a:solidFill>
                <a:latin typeface="Consolas" panose="020B0609020204030204" pitchFamily="49" charset="0"/>
              </a:rPr>
              <a:t>xmlns</a:t>
            </a:r>
            <a:r>
              <a:rPr lang="en-US" sz="1000" dirty="0">
                <a:solidFill>
                  <a:srgbClr val="0070C0"/>
                </a:solidFill>
                <a:latin typeface="Consolas" panose="020B0609020204030204" pitchFamily="49" charset="0"/>
              </a:rPr>
              <a:t>=</a:t>
            </a:r>
            <a:r>
              <a:rPr lang="en-US" sz="1000" dirty="0">
                <a:solidFill>
                  <a:srgbClr val="C00000"/>
                </a:solidFill>
                <a:latin typeface="Consolas" panose="020B0609020204030204" pitchFamily="49" charset="0"/>
              </a:rPr>
              <a:t>"http://maven.apache.org/POM/4.0.0"</a:t>
            </a:r>
            <a:r>
              <a:rPr lang="en-US" sz="1000" dirty="0">
                <a:solidFill>
                  <a:srgbClr val="0070C0"/>
                </a:solidFill>
                <a:latin typeface="Consolas" panose="020B0609020204030204" pitchFamily="49" charset="0"/>
              </a:rPr>
              <a:t> </a:t>
            </a:r>
            <a:r>
              <a:rPr lang="en-US" sz="1000" dirty="0" err="1">
                <a:solidFill>
                  <a:srgbClr val="00B050"/>
                </a:solidFill>
                <a:latin typeface="Consolas" panose="020B0609020204030204" pitchFamily="49" charset="0"/>
              </a:rPr>
              <a:t>xmlns:xs</a:t>
            </a:r>
            <a:r>
              <a:rPr lang="en-US" sz="1000" dirty="0" err="1">
                <a:solidFill>
                  <a:srgbClr val="0070C0"/>
                </a:solidFill>
                <a:latin typeface="Consolas" panose="020B0609020204030204" pitchFamily="49" charset="0"/>
              </a:rPr>
              <a:t>i</a:t>
            </a:r>
            <a:r>
              <a:rPr lang="en-US" sz="1000" dirty="0">
                <a:solidFill>
                  <a:srgbClr val="0070C0"/>
                </a:solidFill>
                <a:latin typeface="Consolas" panose="020B0609020204030204" pitchFamily="49" charset="0"/>
              </a:rPr>
              <a:t>=</a:t>
            </a:r>
            <a:r>
              <a:rPr lang="en-US" sz="1000" dirty="0">
                <a:solidFill>
                  <a:srgbClr val="C00000"/>
                </a:solidFill>
                <a:latin typeface="Consolas" panose="020B0609020204030204" pitchFamily="49" charset="0"/>
              </a:rPr>
              <a:t>"http://www.w3.org/2001/XMLSchema-instance" </a:t>
            </a:r>
            <a:r>
              <a:rPr lang="en-US" sz="1000" dirty="0" err="1">
                <a:solidFill>
                  <a:srgbClr val="00B050"/>
                </a:solidFill>
                <a:latin typeface="Consolas" panose="020B0609020204030204" pitchFamily="49" charset="0"/>
              </a:rPr>
              <a:t>xsi:schemaLocation</a:t>
            </a:r>
            <a:r>
              <a:rPr lang="en-US" sz="1000" dirty="0">
                <a:solidFill>
                  <a:srgbClr val="0070C0"/>
                </a:solidFill>
                <a:latin typeface="Consolas" panose="020B0609020204030204" pitchFamily="49" charset="0"/>
              </a:rPr>
              <a:t>=</a:t>
            </a:r>
            <a:r>
              <a:rPr lang="en-US" sz="1000" dirty="0">
                <a:solidFill>
                  <a:srgbClr val="C00000"/>
                </a:solidFill>
                <a:latin typeface="Consolas" panose="020B0609020204030204" pitchFamily="49" charset="0"/>
              </a:rPr>
              <a:t>"</a:t>
            </a:r>
            <a:r>
              <a:rPr lang="en-US" sz="1000" dirty="0">
                <a:solidFill>
                  <a:schemeClr val="bg1">
                    <a:lumMod val="50000"/>
                  </a:schemeClr>
                </a:solidFill>
                <a:latin typeface="Consolas" panose="020B0609020204030204" pitchFamily="49" charset="0"/>
              </a:rPr>
              <a:t>…</a:t>
            </a:r>
            <a:r>
              <a:rPr lang="en-US" sz="1000" dirty="0">
                <a:solidFill>
                  <a:srgbClr val="C00000"/>
                </a:solidFill>
                <a:latin typeface="Consolas" panose="020B0609020204030204" pitchFamily="49" charset="0"/>
              </a:rPr>
              <a:t>"</a:t>
            </a:r>
            <a:r>
              <a:rPr lang="en-US" sz="1000" dirty="0">
                <a:solidFill>
                  <a:srgbClr val="0070C0"/>
                </a:solidFill>
                <a:latin typeface="Consolas" panose="020B0609020204030204" pitchFamily="49" charset="0"/>
              </a:rPr>
              <a:t>&gt;</a:t>
            </a:r>
            <a:endParaRPr lang="en-US" sz="1000" dirty="0">
              <a:solidFill>
                <a:srgbClr val="C00000"/>
              </a:solidFill>
              <a:latin typeface="Consolas" panose="020B0609020204030204" pitchFamily="49" charset="0"/>
            </a:endParaRP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modelVersion</a:t>
            </a:r>
            <a:r>
              <a:rPr lang="en-US" sz="1000" dirty="0">
                <a:solidFill>
                  <a:srgbClr val="0070C0"/>
                </a:solidFill>
                <a:latin typeface="Consolas" panose="020B0609020204030204" pitchFamily="49" charset="0"/>
              </a:rPr>
              <a:t>&gt;</a:t>
            </a:r>
            <a:r>
              <a:rPr lang="en-US" sz="1000" dirty="0">
                <a:latin typeface="Consolas" panose="020B0609020204030204" pitchFamily="49" charset="0"/>
              </a:rPr>
              <a:t>4.0.0</a:t>
            </a:r>
            <a:r>
              <a:rPr lang="en-US" sz="1000" dirty="0">
                <a:solidFill>
                  <a:srgbClr val="0070C0"/>
                </a:solidFill>
                <a:latin typeface="Consolas" panose="020B0609020204030204" pitchFamily="49" charset="0"/>
              </a:rPr>
              <a:t>&lt;/</a:t>
            </a:r>
            <a:r>
              <a:rPr lang="en-US" sz="1000" dirty="0" err="1">
                <a:solidFill>
                  <a:srgbClr val="0070C0"/>
                </a:solidFill>
                <a:latin typeface="Consolas" panose="020B0609020204030204" pitchFamily="49" charset="0"/>
              </a:rPr>
              <a:t>modelVersion</a:t>
            </a:r>
            <a:r>
              <a:rPr lang="en-US" sz="1000" dirty="0">
                <a:solidFill>
                  <a:srgbClr val="0070C0"/>
                </a:solidFill>
                <a:latin typeface="Consolas" panose="020B0609020204030204" pitchFamily="49" charset="0"/>
              </a:rPr>
              <a:t>&gt;</a:t>
            </a: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groupId</a:t>
            </a:r>
            <a:r>
              <a:rPr lang="en-US" sz="1000" dirty="0">
                <a:solidFill>
                  <a:srgbClr val="0070C0"/>
                </a:solidFill>
                <a:latin typeface="Consolas" panose="020B0609020204030204" pitchFamily="49" charset="0"/>
              </a:rPr>
              <a:t>&gt;</a:t>
            </a:r>
            <a:r>
              <a:rPr lang="en-US" sz="1000" dirty="0" err="1">
                <a:latin typeface="Consolas" panose="020B0609020204030204" pitchFamily="49" charset="0"/>
              </a:rPr>
              <a:t>eapli</a:t>
            </a:r>
            <a:r>
              <a:rPr lang="en-US" sz="1000" dirty="0">
                <a:solidFill>
                  <a:srgbClr val="0070C0"/>
                </a:solidFill>
                <a:latin typeface="Consolas" panose="020B0609020204030204" pitchFamily="49" charset="0"/>
              </a:rPr>
              <a:t>&lt;/</a:t>
            </a:r>
            <a:r>
              <a:rPr lang="en-US" sz="1000" dirty="0" err="1">
                <a:solidFill>
                  <a:srgbClr val="0070C0"/>
                </a:solidFill>
                <a:latin typeface="Consolas" panose="020B0609020204030204" pitchFamily="49" charset="0"/>
              </a:rPr>
              <a:t>groupId</a:t>
            </a:r>
            <a:r>
              <a:rPr lang="en-US" sz="1000" dirty="0">
                <a:solidFill>
                  <a:srgbClr val="0070C0"/>
                </a:solidFill>
                <a:latin typeface="Consolas" panose="020B0609020204030204" pitchFamily="49" charset="0"/>
              </a:rPr>
              <a:t>&gt;</a:t>
            </a: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artifactId</a:t>
            </a:r>
            <a:r>
              <a:rPr lang="en-US" sz="1000" dirty="0">
                <a:solidFill>
                  <a:srgbClr val="0070C0"/>
                </a:solidFill>
                <a:latin typeface="Consolas" panose="020B0609020204030204" pitchFamily="49" charset="0"/>
              </a:rPr>
              <a:t>&gt;</a:t>
            </a:r>
            <a:r>
              <a:rPr lang="en-US" sz="1000" dirty="0" err="1">
                <a:latin typeface="Consolas" panose="020B0609020204030204" pitchFamily="49" charset="0"/>
              </a:rPr>
              <a:t>ecafeteria</a:t>
            </a:r>
            <a:r>
              <a:rPr lang="en-US" sz="1000" dirty="0">
                <a:solidFill>
                  <a:srgbClr val="0070C0"/>
                </a:solidFill>
                <a:latin typeface="Consolas" panose="020B0609020204030204" pitchFamily="49" charset="0"/>
              </a:rPr>
              <a:t>&lt;/</a:t>
            </a:r>
            <a:r>
              <a:rPr lang="en-US" sz="1000" dirty="0" err="1">
                <a:solidFill>
                  <a:srgbClr val="0070C0"/>
                </a:solidFill>
                <a:latin typeface="Consolas" panose="020B0609020204030204" pitchFamily="49" charset="0"/>
              </a:rPr>
              <a:t>artifactId</a:t>
            </a:r>
            <a:r>
              <a:rPr lang="en-US" sz="1000" dirty="0">
                <a:solidFill>
                  <a:srgbClr val="0070C0"/>
                </a:solidFill>
                <a:latin typeface="Consolas" panose="020B0609020204030204" pitchFamily="49" charset="0"/>
              </a:rPr>
              <a:t>&gt;</a:t>
            </a:r>
          </a:p>
          <a:p>
            <a:r>
              <a:rPr lang="en-US" sz="1000" dirty="0">
                <a:solidFill>
                  <a:srgbClr val="0070C0"/>
                </a:solidFill>
                <a:latin typeface="Consolas" panose="020B0609020204030204" pitchFamily="49" charset="0"/>
              </a:rPr>
              <a:t>    &lt;version&gt;</a:t>
            </a:r>
            <a:r>
              <a:rPr lang="en-US" sz="1000" dirty="0">
                <a:latin typeface="Consolas" panose="020B0609020204030204" pitchFamily="49" charset="0"/>
              </a:rPr>
              <a:t>1.3.0-SNAPSHOT</a:t>
            </a:r>
            <a:r>
              <a:rPr lang="en-US" sz="1000" dirty="0">
                <a:solidFill>
                  <a:srgbClr val="0070C0"/>
                </a:solidFill>
                <a:latin typeface="Consolas" panose="020B0609020204030204" pitchFamily="49" charset="0"/>
              </a:rPr>
              <a:t>&lt;/version&gt;</a:t>
            </a:r>
          </a:p>
          <a:p>
            <a:r>
              <a:rPr lang="en-US" sz="1000" dirty="0">
                <a:solidFill>
                  <a:srgbClr val="0070C0"/>
                </a:solidFill>
                <a:latin typeface="Consolas" panose="020B0609020204030204" pitchFamily="49" charset="0"/>
              </a:rPr>
              <a:t>    &lt;packaging&gt;</a:t>
            </a:r>
            <a:r>
              <a:rPr lang="en-US" sz="1000" dirty="0">
                <a:latin typeface="Consolas" panose="020B0609020204030204" pitchFamily="49" charset="0"/>
              </a:rPr>
              <a:t>pom</a:t>
            </a:r>
            <a:r>
              <a:rPr lang="en-US" sz="1000" dirty="0">
                <a:solidFill>
                  <a:srgbClr val="0070C0"/>
                </a:solidFill>
                <a:latin typeface="Consolas" panose="020B0609020204030204" pitchFamily="49" charset="0"/>
              </a:rPr>
              <a:t>&lt;/packaging&gt;</a:t>
            </a:r>
          </a:p>
          <a:p>
            <a:r>
              <a:rPr lang="en-US" sz="1000" dirty="0">
                <a:solidFill>
                  <a:schemeClr val="bg1">
                    <a:lumMod val="50000"/>
                  </a:schemeClr>
                </a:solidFill>
                <a:latin typeface="Consolas" panose="020B0609020204030204" pitchFamily="49" charset="0"/>
              </a:rPr>
              <a:t>    &lt;properties&gt; … &lt;/properties&gt; </a:t>
            </a:r>
          </a:p>
          <a:p>
            <a:r>
              <a:rPr lang="en-US" sz="1000" dirty="0">
                <a:solidFill>
                  <a:schemeClr val="bg1">
                    <a:lumMod val="50000"/>
                  </a:schemeClr>
                </a:solidFill>
                <a:latin typeface="Consolas" panose="020B0609020204030204" pitchFamily="49" charset="0"/>
              </a:rPr>
              <a:t>    &lt;modules&gt; … &lt;/modules&gt; </a:t>
            </a:r>
            <a:endParaRPr lang="en-US" sz="1000" dirty="0">
              <a:solidFill>
                <a:srgbClr val="0070C0"/>
              </a:solidFill>
              <a:latin typeface="Consolas" panose="020B0609020204030204" pitchFamily="49" charset="0"/>
            </a:endParaRPr>
          </a:p>
          <a:p>
            <a:r>
              <a:rPr lang="en-US" sz="1000" dirty="0">
                <a:solidFill>
                  <a:srgbClr val="0070C0"/>
                </a:solidFill>
                <a:latin typeface="Consolas" panose="020B0609020204030204" pitchFamily="49" charset="0"/>
              </a:rPr>
              <a:t>    &lt;dependencies&gt;</a:t>
            </a:r>
          </a:p>
          <a:p>
            <a:r>
              <a:rPr lang="en-US" sz="1000" dirty="0">
                <a:solidFill>
                  <a:srgbClr val="0070C0"/>
                </a:solidFill>
                <a:latin typeface="Consolas" panose="020B0609020204030204" pitchFamily="49" charset="0"/>
              </a:rPr>
              <a:t>        &lt;dependency&gt;</a:t>
            </a: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groupId</a:t>
            </a:r>
            <a:r>
              <a:rPr lang="en-US" sz="1000" dirty="0">
                <a:solidFill>
                  <a:srgbClr val="0070C0"/>
                </a:solidFill>
                <a:latin typeface="Consolas" panose="020B0609020204030204" pitchFamily="49" charset="0"/>
              </a:rPr>
              <a:t>&gt;</a:t>
            </a:r>
            <a:r>
              <a:rPr lang="en-US" sz="1000" dirty="0" err="1">
                <a:latin typeface="Consolas" panose="020B0609020204030204" pitchFamily="49" charset="0"/>
              </a:rPr>
              <a:t>eapli</a:t>
            </a:r>
            <a:r>
              <a:rPr lang="en-US" sz="1000" dirty="0">
                <a:solidFill>
                  <a:srgbClr val="0070C0"/>
                </a:solidFill>
                <a:latin typeface="Consolas" panose="020B0609020204030204" pitchFamily="49" charset="0"/>
              </a:rPr>
              <a:t>&lt;/</a:t>
            </a:r>
            <a:r>
              <a:rPr lang="en-US" sz="1000" dirty="0" err="1">
                <a:solidFill>
                  <a:srgbClr val="0070C0"/>
                </a:solidFill>
                <a:latin typeface="Consolas" panose="020B0609020204030204" pitchFamily="49" charset="0"/>
              </a:rPr>
              <a:t>groupId</a:t>
            </a:r>
            <a:r>
              <a:rPr lang="en-US" sz="1000" dirty="0">
                <a:solidFill>
                  <a:srgbClr val="0070C0"/>
                </a:solidFill>
                <a:latin typeface="Consolas" panose="020B0609020204030204" pitchFamily="49" charset="0"/>
              </a:rPr>
              <a:t>&gt;</a:t>
            </a: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artifactId</a:t>
            </a:r>
            <a:r>
              <a:rPr lang="en-US" sz="1000" dirty="0">
                <a:solidFill>
                  <a:srgbClr val="0070C0"/>
                </a:solidFill>
                <a:latin typeface="Consolas" panose="020B0609020204030204" pitchFamily="49" charset="0"/>
              </a:rPr>
              <a:t>&gt;</a:t>
            </a:r>
            <a:r>
              <a:rPr lang="en-US" sz="1000" dirty="0" err="1">
                <a:latin typeface="Consolas" panose="020B0609020204030204" pitchFamily="49" charset="0"/>
              </a:rPr>
              <a:t>eapli.framework.core</a:t>
            </a:r>
            <a:r>
              <a:rPr lang="en-US" sz="1000" dirty="0">
                <a:solidFill>
                  <a:srgbClr val="0070C0"/>
                </a:solidFill>
                <a:latin typeface="Consolas" panose="020B0609020204030204" pitchFamily="49" charset="0"/>
              </a:rPr>
              <a:t>&lt;/</a:t>
            </a:r>
            <a:r>
              <a:rPr lang="en-US" sz="1000" dirty="0" err="1">
                <a:solidFill>
                  <a:srgbClr val="0070C0"/>
                </a:solidFill>
                <a:latin typeface="Consolas" panose="020B0609020204030204" pitchFamily="49" charset="0"/>
              </a:rPr>
              <a:t>artifactId</a:t>
            </a:r>
            <a:r>
              <a:rPr lang="en-US" sz="1000" dirty="0">
                <a:solidFill>
                  <a:srgbClr val="0070C0"/>
                </a:solidFill>
                <a:latin typeface="Consolas" panose="020B0609020204030204" pitchFamily="49" charset="0"/>
              </a:rPr>
              <a:t>&gt;</a:t>
            </a:r>
          </a:p>
          <a:p>
            <a:r>
              <a:rPr lang="en-US" sz="1000" dirty="0">
                <a:solidFill>
                  <a:srgbClr val="0070C0"/>
                </a:solidFill>
                <a:latin typeface="Consolas" panose="020B0609020204030204" pitchFamily="49" charset="0"/>
              </a:rPr>
              <a:t>            &lt;version&gt;</a:t>
            </a:r>
            <a:r>
              <a:rPr lang="en-US" sz="1000" dirty="0">
                <a:latin typeface="Consolas" panose="020B0609020204030204" pitchFamily="49" charset="0"/>
              </a:rPr>
              <a:t>9.2.0</a:t>
            </a:r>
            <a:r>
              <a:rPr lang="en-US" sz="1000" dirty="0">
                <a:solidFill>
                  <a:srgbClr val="0070C0"/>
                </a:solidFill>
                <a:latin typeface="Consolas" panose="020B0609020204030204" pitchFamily="49" charset="0"/>
              </a:rPr>
              <a:t>&lt;/version&gt;</a:t>
            </a:r>
          </a:p>
          <a:p>
            <a:r>
              <a:rPr lang="en-US" sz="1000" dirty="0">
                <a:solidFill>
                  <a:srgbClr val="0070C0"/>
                </a:solidFill>
                <a:latin typeface="Consolas" panose="020B0609020204030204" pitchFamily="49" charset="0"/>
              </a:rPr>
              <a:t>        &lt;/dependency&gt;</a:t>
            </a:r>
          </a:p>
          <a:p>
            <a:r>
              <a:rPr lang="en-US" sz="1000" dirty="0">
                <a:solidFill>
                  <a:srgbClr val="0070C0"/>
                </a:solidFill>
                <a:latin typeface="Consolas" panose="020B0609020204030204" pitchFamily="49" charset="0"/>
              </a:rPr>
              <a:t>        &lt;dependency&gt;</a:t>
            </a: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groupId</a:t>
            </a:r>
            <a:r>
              <a:rPr lang="en-US" sz="1000" dirty="0">
                <a:solidFill>
                  <a:srgbClr val="0070C0"/>
                </a:solidFill>
                <a:latin typeface="Consolas" panose="020B0609020204030204" pitchFamily="49" charset="0"/>
              </a:rPr>
              <a:t>&gt;</a:t>
            </a:r>
            <a:r>
              <a:rPr lang="en-US" sz="1000" dirty="0" err="1">
                <a:latin typeface="Consolas" panose="020B0609020204030204" pitchFamily="49" charset="0"/>
              </a:rPr>
              <a:t>eapli</a:t>
            </a:r>
            <a:r>
              <a:rPr lang="en-US" sz="1000" dirty="0">
                <a:solidFill>
                  <a:srgbClr val="0070C0"/>
                </a:solidFill>
                <a:latin typeface="Consolas" panose="020B0609020204030204" pitchFamily="49" charset="0"/>
              </a:rPr>
              <a:t>&lt;/</a:t>
            </a:r>
            <a:r>
              <a:rPr lang="en-US" sz="1000" dirty="0" err="1">
                <a:solidFill>
                  <a:srgbClr val="0070C0"/>
                </a:solidFill>
                <a:latin typeface="Consolas" panose="020B0609020204030204" pitchFamily="49" charset="0"/>
              </a:rPr>
              <a:t>groupId</a:t>
            </a:r>
            <a:r>
              <a:rPr lang="en-US" sz="1000" dirty="0">
                <a:solidFill>
                  <a:srgbClr val="0070C0"/>
                </a:solidFill>
                <a:latin typeface="Consolas" panose="020B0609020204030204" pitchFamily="49" charset="0"/>
              </a:rPr>
              <a:t>&gt;</a:t>
            </a: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artifactId</a:t>
            </a:r>
            <a:r>
              <a:rPr lang="en-US" sz="1000" dirty="0">
                <a:solidFill>
                  <a:srgbClr val="0070C0"/>
                </a:solidFill>
                <a:latin typeface="Consolas" panose="020B0609020204030204" pitchFamily="49" charset="0"/>
              </a:rPr>
              <a:t>&gt;</a:t>
            </a:r>
            <a:r>
              <a:rPr lang="en-US" sz="1000" dirty="0" err="1">
                <a:latin typeface="Consolas" panose="020B0609020204030204" pitchFamily="49" charset="0"/>
              </a:rPr>
              <a:t>eapli.framework.infrastructure.authz</a:t>
            </a:r>
            <a:r>
              <a:rPr lang="en-US" sz="1000" dirty="0">
                <a:solidFill>
                  <a:srgbClr val="0070C0"/>
                </a:solidFill>
                <a:latin typeface="Consolas" panose="020B0609020204030204" pitchFamily="49" charset="0"/>
              </a:rPr>
              <a:t>&lt;/</a:t>
            </a:r>
            <a:r>
              <a:rPr lang="en-US" sz="1000" dirty="0" err="1">
                <a:solidFill>
                  <a:srgbClr val="0070C0"/>
                </a:solidFill>
                <a:latin typeface="Consolas" panose="020B0609020204030204" pitchFamily="49" charset="0"/>
              </a:rPr>
              <a:t>artifactId</a:t>
            </a:r>
            <a:r>
              <a:rPr lang="en-US" sz="1000" dirty="0">
                <a:solidFill>
                  <a:srgbClr val="0070C0"/>
                </a:solidFill>
                <a:latin typeface="Consolas" panose="020B0609020204030204" pitchFamily="49" charset="0"/>
              </a:rPr>
              <a:t>&gt;</a:t>
            </a:r>
          </a:p>
          <a:p>
            <a:r>
              <a:rPr lang="en-US" sz="1000" dirty="0">
                <a:solidFill>
                  <a:srgbClr val="0070C0"/>
                </a:solidFill>
                <a:latin typeface="Consolas" panose="020B0609020204030204" pitchFamily="49" charset="0"/>
              </a:rPr>
              <a:t>            &lt;version&gt;</a:t>
            </a:r>
            <a:r>
              <a:rPr lang="en-US" sz="1000" dirty="0">
                <a:latin typeface="Consolas" panose="020B0609020204030204" pitchFamily="49" charset="0"/>
              </a:rPr>
              <a:t>9.2.0</a:t>
            </a:r>
            <a:r>
              <a:rPr lang="en-US" sz="1000" dirty="0">
                <a:solidFill>
                  <a:srgbClr val="0070C0"/>
                </a:solidFill>
                <a:latin typeface="Consolas" panose="020B0609020204030204" pitchFamily="49" charset="0"/>
              </a:rPr>
              <a:t>&lt;/version&gt;</a:t>
            </a:r>
          </a:p>
          <a:p>
            <a:r>
              <a:rPr lang="en-US" sz="1000" dirty="0">
                <a:solidFill>
                  <a:srgbClr val="0070C0"/>
                </a:solidFill>
                <a:latin typeface="Consolas" panose="020B0609020204030204" pitchFamily="49" charset="0"/>
              </a:rPr>
              <a:t>        &lt;/dependency&gt;</a:t>
            </a:r>
          </a:p>
          <a:p>
            <a:r>
              <a:rPr lang="en-US" sz="1000" dirty="0">
                <a:solidFill>
                  <a:srgbClr val="0070C0"/>
                </a:solidFill>
                <a:latin typeface="Consolas" panose="020B0609020204030204" pitchFamily="49" charset="0"/>
              </a:rPr>
              <a:t>        &lt;dependency&gt;</a:t>
            </a: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groupId</a:t>
            </a:r>
            <a:r>
              <a:rPr lang="en-US" sz="1000" dirty="0">
                <a:solidFill>
                  <a:srgbClr val="0070C0"/>
                </a:solidFill>
                <a:latin typeface="Consolas" panose="020B0609020204030204" pitchFamily="49" charset="0"/>
              </a:rPr>
              <a:t>&gt;</a:t>
            </a:r>
            <a:r>
              <a:rPr lang="en-US" sz="1000" dirty="0" err="1">
                <a:latin typeface="Consolas" panose="020B0609020204030204" pitchFamily="49" charset="0"/>
              </a:rPr>
              <a:t>eapli</a:t>
            </a:r>
            <a:r>
              <a:rPr lang="en-US" sz="1000" dirty="0">
                <a:solidFill>
                  <a:srgbClr val="0070C0"/>
                </a:solidFill>
                <a:latin typeface="Consolas" panose="020B0609020204030204" pitchFamily="49" charset="0"/>
              </a:rPr>
              <a:t>&lt;/</a:t>
            </a:r>
            <a:r>
              <a:rPr lang="en-US" sz="1000" dirty="0" err="1">
                <a:solidFill>
                  <a:srgbClr val="0070C0"/>
                </a:solidFill>
                <a:latin typeface="Consolas" panose="020B0609020204030204" pitchFamily="49" charset="0"/>
              </a:rPr>
              <a:t>groupId</a:t>
            </a:r>
            <a:r>
              <a:rPr lang="en-US" sz="1000" dirty="0">
                <a:solidFill>
                  <a:srgbClr val="0070C0"/>
                </a:solidFill>
                <a:latin typeface="Consolas" panose="020B0609020204030204" pitchFamily="49" charset="0"/>
              </a:rPr>
              <a:t>&gt;</a:t>
            </a: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artifactId</a:t>
            </a:r>
            <a:r>
              <a:rPr lang="en-US" sz="1000" dirty="0">
                <a:solidFill>
                  <a:srgbClr val="0070C0"/>
                </a:solidFill>
                <a:latin typeface="Consolas" panose="020B0609020204030204" pitchFamily="49" charset="0"/>
              </a:rPr>
              <a:t>&gt;</a:t>
            </a:r>
            <a:r>
              <a:rPr lang="en-US" sz="1000" dirty="0" err="1">
                <a:latin typeface="Consolas" panose="020B0609020204030204" pitchFamily="49" charset="0"/>
              </a:rPr>
              <a:t>eapli.framework.infrastructure.pubsub</a:t>
            </a:r>
            <a:r>
              <a:rPr lang="en-US" sz="1000" dirty="0">
                <a:solidFill>
                  <a:srgbClr val="0070C0"/>
                </a:solidFill>
                <a:latin typeface="Consolas" panose="020B0609020204030204" pitchFamily="49" charset="0"/>
              </a:rPr>
              <a:t>&lt;/</a:t>
            </a:r>
            <a:r>
              <a:rPr lang="en-US" sz="1000" dirty="0" err="1">
                <a:solidFill>
                  <a:srgbClr val="0070C0"/>
                </a:solidFill>
                <a:latin typeface="Consolas" panose="020B0609020204030204" pitchFamily="49" charset="0"/>
              </a:rPr>
              <a:t>artifactId</a:t>
            </a:r>
            <a:r>
              <a:rPr lang="en-US" sz="1000" dirty="0">
                <a:solidFill>
                  <a:srgbClr val="0070C0"/>
                </a:solidFill>
                <a:latin typeface="Consolas" panose="020B0609020204030204" pitchFamily="49" charset="0"/>
              </a:rPr>
              <a:t>&gt;</a:t>
            </a:r>
          </a:p>
          <a:p>
            <a:r>
              <a:rPr lang="en-US" sz="1000" dirty="0">
                <a:solidFill>
                  <a:srgbClr val="0070C0"/>
                </a:solidFill>
                <a:latin typeface="Consolas" panose="020B0609020204030204" pitchFamily="49" charset="0"/>
              </a:rPr>
              <a:t>            &lt;version&gt;</a:t>
            </a:r>
            <a:r>
              <a:rPr lang="en-US" sz="1000" dirty="0">
                <a:latin typeface="Consolas" panose="020B0609020204030204" pitchFamily="49" charset="0"/>
              </a:rPr>
              <a:t>9.2.0</a:t>
            </a:r>
            <a:r>
              <a:rPr lang="en-US" sz="1000" dirty="0">
                <a:solidFill>
                  <a:srgbClr val="0070C0"/>
                </a:solidFill>
                <a:latin typeface="Consolas" panose="020B0609020204030204" pitchFamily="49" charset="0"/>
              </a:rPr>
              <a:t>&lt;/version&gt;</a:t>
            </a:r>
          </a:p>
          <a:p>
            <a:r>
              <a:rPr lang="en-US" sz="1000" dirty="0">
                <a:solidFill>
                  <a:srgbClr val="0070C0"/>
                </a:solidFill>
                <a:latin typeface="Consolas" panose="020B0609020204030204" pitchFamily="49" charset="0"/>
              </a:rPr>
              <a:t>        &lt;/dependency&gt;</a:t>
            </a:r>
          </a:p>
          <a:p>
            <a:r>
              <a:rPr lang="en-US" sz="1000" dirty="0">
                <a:solidFill>
                  <a:schemeClr val="bg1">
                    <a:lumMod val="50000"/>
                  </a:schemeClr>
                </a:solidFill>
                <a:latin typeface="Consolas" panose="020B0609020204030204" pitchFamily="49" charset="0"/>
              </a:rPr>
              <a:t>        &lt;dependency&gt; … &lt;/dependency&gt;</a:t>
            </a:r>
          </a:p>
          <a:p>
            <a:r>
              <a:rPr lang="en-US" sz="1000" dirty="0">
                <a:solidFill>
                  <a:schemeClr val="bg1">
                    <a:lumMod val="50000"/>
                  </a:schemeClr>
                </a:solidFill>
                <a:latin typeface="Consolas" panose="020B0609020204030204" pitchFamily="49" charset="0"/>
              </a:rPr>
              <a:t>        &lt;dependency&gt; … &lt;/dependency&gt;</a:t>
            </a:r>
          </a:p>
          <a:p>
            <a:r>
              <a:rPr lang="en-US" sz="1000" dirty="0">
                <a:solidFill>
                  <a:srgbClr val="0070C0"/>
                </a:solidFill>
                <a:latin typeface="Consolas" panose="020B0609020204030204" pitchFamily="49" charset="0"/>
              </a:rPr>
              <a:t>    &lt;/dependencies&gt;</a:t>
            </a:r>
          </a:p>
          <a:p>
            <a:r>
              <a:rPr lang="en-US" sz="1000" dirty="0">
                <a:solidFill>
                  <a:srgbClr val="0070C0"/>
                </a:solidFill>
                <a:latin typeface="Consolas" panose="020B0609020204030204" pitchFamily="49" charset="0"/>
              </a:rPr>
              <a:t>    &lt;repositories&gt;</a:t>
            </a:r>
          </a:p>
          <a:p>
            <a:r>
              <a:rPr lang="en-US" sz="1000" dirty="0">
                <a:solidFill>
                  <a:srgbClr val="0070C0"/>
                </a:solidFill>
                <a:latin typeface="Consolas" panose="020B0609020204030204" pitchFamily="49" charset="0"/>
              </a:rPr>
              <a:t>        &lt;repository&gt;</a:t>
            </a:r>
          </a:p>
          <a:p>
            <a:r>
              <a:rPr lang="en-US" sz="1000" dirty="0">
                <a:solidFill>
                  <a:srgbClr val="0070C0"/>
                </a:solidFill>
                <a:latin typeface="Consolas" panose="020B0609020204030204" pitchFamily="49" charset="0"/>
              </a:rPr>
              <a:t>            &lt;snapshots&gt;</a:t>
            </a:r>
          </a:p>
          <a:p>
            <a:r>
              <a:rPr lang="en-US" sz="1000" dirty="0">
                <a:solidFill>
                  <a:srgbClr val="0070C0"/>
                </a:solidFill>
                <a:latin typeface="Consolas" panose="020B0609020204030204" pitchFamily="49" charset="0"/>
              </a:rPr>
              <a:t>                &lt;enabled&gt;</a:t>
            </a:r>
            <a:r>
              <a:rPr lang="en-US" sz="1000" dirty="0">
                <a:latin typeface="Consolas" panose="020B0609020204030204" pitchFamily="49" charset="0"/>
              </a:rPr>
              <a:t>false</a:t>
            </a:r>
            <a:r>
              <a:rPr lang="en-US" sz="1000" dirty="0">
                <a:solidFill>
                  <a:srgbClr val="0070C0"/>
                </a:solidFill>
                <a:latin typeface="Consolas" panose="020B0609020204030204" pitchFamily="49" charset="0"/>
              </a:rPr>
              <a:t>&lt;/enabled&gt;</a:t>
            </a:r>
          </a:p>
          <a:p>
            <a:r>
              <a:rPr lang="en-US" sz="1000" dirty="0">
                <a:solidFill>
                  <a:srgbClr val="0070C0"/>
                </a:solidFill>
                <a:latin typeface="Consolas" panose="020B0609020204030204" pitchFamily="49" charset="0"/>
              </a:rPr>
              <a:t>            &lt;/snapshots&gt;</a:t>
            </a:r>
          </a:p>
          <a:p>
            <a:r>
              <a:rPr lang="en-US" sz="1000" dirty="0">
                <a:solidFill>
                  <a:srgbClr val="0070C0"/>
                </a:solidFill>
                <a:latin typeface="Consolas" panose="020B0609020204030204" pitchFamily="49" charset="0"/>
              </a:rPr>
              <a:t>            &lt;id&gt;</a:t>
            </a:r>
            <a:r>
              <a:rPr lang="en-US" sz="1000" dirty="0" err="1">
                <a:latin typeface="Consolas" panose="020B0609020204030204" pitchFamily="49" charset="0"/>
              </a:rPr>
              <a:t>bintray-pagsousa-eapli</a:t>
            </a:r>
            <a:r>
              <a:rPr lang="en-US" sz="1000" dirty="0">
                <a:solidFill>
                  <a:srgbClr val="0070C0"/>
                </a:solidFill>
                <a:latin typeface="Consolas" panose="020B0609020204030204" pitchFamily="49" charset="0"/>
              </a:rPr>
              <a:t>&lt;/id&gt;</a:t>
            </a:r>
          </a:p>
          <a:p>
            <a:r>
              <a:rPr lang="en-US" sz="1000" dirty="0">
                <a:solidFill>
                  <a:srgbClr val="0070C0"/>
                </a:solidFill>
                <a:latin typeface="Consolas" panose="020B0609020204030204" pitchFamily="49" charset="0"/>
              </a:rPr>
              <a:t>            &lt;</a:t>
            </a:r>
            <a:r>
              <a:rPr lang="en-US" sz="1000" dirty="0" err="1">
                <a:solidFill>
                  <a:srgbClr val="0070C0"/>
                </a:solidFill>
                <a:latin typeface="Consolas" panose="020B0609020204030204" pitchFamily="49" charset="0"/>
              </a:rPr>
              <a:t>url</a:t>
            </a:r>
            <a:r>
              <a:rPr lang="en-US" sz="1000" dirty="0">
                <a:solidFill>
                  <a:srgbClr val="0070C0"/>
                </a:solidFill>
                <a:latin typeface="Consolas" panose="020B0609020204030204" pitchFamily="49" charset="0"/>
              </a:rPr>
              <a:t>&gt;</a:t>
            </a:r>
            <a:r>
              <a:rPr lang="en-US" sz="1000" u="sng" dirty="0">
                <a:latin typeface="Consolas" panose="020B0609020204030204" pitchFamily="49" charset="0"/>
              </a:rPr>
              <a:t>http://dl.bintray.com/pagsousa/eapli</a:t>
            </a:r>
            <a:r>
              <a:rPr lang="en-US" sz="1000" dirty="0">
                <a:solidFill>
                  <a:srgbClr val="0070C0"/>
                </a:solidFill>
                <a:latin typeface="Consolas" panose="020B0609020204030204" pitchFamily="49" charset="0"/>
              </a:rPr>
              <a:t>&lt;/url&gt;</a:t>
            </a:r>
          </a:p>
          <a:p>
            <a:r>
              <a:rPr lang="en-US" sz="1000" dirty="0">
                <a:solidFill>
                  <a:srgbClr val="0070C0"/>
                </a:solidFill>
                <a:latin typeface="Consolas" panose="020B0609020204030204" pitchFamily="49" charset="0"/>
              </a:rPr>
              <a:t>        &lt;/repository&gt;</a:t>
            </a:r>
          </a:p>
          <a:p>
            <a:r>
              <a:rPr lang="en-US" sz="1000" dirty="0">
                <a:solidFill>
                  <a:srgbClr val="0070C0"/>
                </a:solidFill>
                <a:latin typeface="Consolas" panose="020B0609020204030204" pitchFamily="49" charset="0"/>
              </a:rPr>
              <a:t>    &lt;/repositories&gt;</a:t>
            </a:r>
          </a:p>
          <a:p>
            <a:r>
              <a:rPr lang="en-US" sz="1000" dirty="0">
                <a:solidFill>
                  <a:srgbClr val="0070C0"/>
                </a:solidFill>
                <a:latin typeface="Consolas" panose="020B0609020204030204" pitchFamily="49" charset="0"/>
              </a:rPr>
              <a:t>&lt;/project&gt;</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578107393"/>
      </p:ext>
    </p:extLst>
  </p:cSld>
  <p:clrMapOvr>
    <a:masterClrMapping/>
  </p:clrMapOvr>
  <p:transition spd="med" advTm="706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2"/>
                </p:tgtEl>
              </p:cMediaNode>
            </p:audio>
          </p:childTnLst>
        </p:cTn>
      </p:par>
    </p:tnLst>
    <p:bldLst>
      <p:bldP spid="7" grpId="0" animBg="1"/>
      <p:bldP spid="8" grpId="0" animBg="1"/>
      <p:bldP spid="9"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A02C-B2A8-4BC3-8971-93F8285CF7F0}"/>
              </a:ext>
            </a:extLst>
          </p:cNvPr>
          <p:cNvSpPr>
            <a:spLocks noGrp="1"/>
          </p:cNvSpPr>
          <p:nvPr>
            <p:ph type="title"/>
          </p:nvPr>
        </p:nvSpPr>
        <p:spPr/>
        <p:txBody>
          <a:bodyPr/>
          <a:lstStyle/>
          <a:p>
            <a:r>
              <a:rPr lang="en-GB" dirty="0"/>
              <a:t>Implemented Uses cases</a:t>
            </a:r>
            <a:endParaRPr lang="pt-PT" dirty="0"/>
          </a:p>
        </p:txBody>
      </p:sp>
      <p:sp>
        <p:nvSpPr>
          <p:cNvPr id="3" name="Content Placeholder 2">
            <a:extLst>
              <a:ext uri="{FF2B5EF4-FFF2-40B4-BE49-F238E27FC236}">
                <a16:creationId xmlns:a16="http://schemas.microsoft.com/office/drawing/2014/main" id="{CEEDC2C0-6B03-4AB0-81DA-798D4F061D56}"/>
              </a:ext>
            </a:extLst>
          </p:cNvPr>
          <p:cNvSpPr>
            <a:spLocks noGrp="1"/>
          </p:cNvSpPr>
          <p:nvPr>
            <p:ph sz="half" idx="1"/>
          </p:nvPr>
        </p:nvSpPr>
        <p:spPr/>
        <p:txBody>
          <a:bodyPr>
            <a:normAutofit fontScale="70000" lnSpcReduction="20000"/>
          </a:bodyPr>
          <a:lstStyle/>
          <a:p>
            <a:r>
              <a:rPr lang="pt-PT" dirty="0"/>
              <a:t>Backoffice &gt; Kitchen</a:t>
            </a:r>
          </a:p>
          <a:p>
            <a:pPr lvl="1"/>
            <a:r>
              <a:rPr lang="pt-PT" dirty="0"/>
              <a:t>Add Material </a:t>
            </a:r>
          </a:p>
          <a:p>
            <a:pPr lvl="1"/>
            <a:r>
              <a:rPr lang="pt-PT" dirty="0"/>
              <a:t>List Material</a:t>
            </a:r>
          </a:p>
          <a:p>
            <a:r>
              <a:rPr lang="pt-PT" dirty="0"/>
              <a:t>Backoffice &gt; Chef</a:t>
            </a:r>
          </a:p>
          <a:p>
            <a:pPr lvl="1"/>
            <a:r>
              <a:rPr lang="pt-PT" dirty="0"/>
              <a:t>Add dish type</a:t>
            </a:r>
          </a:p>
          <a:p>
            <a:pPr lvl="1"/>
            <a:r>
              <a:rPr lang="pt-PT" dirty="0"/>
              <a:t>Edit dish type</a:t>
            </a:r>
          </a:p>
          <a:p>
            <a:pPr lvl="1"/>
            <a:r>
              <a:rPr lang="pt-PT" dirty="0"/>
              <a:t>Deactivate dish type</a:t>
            </a:r>
          </a:p>
          <a:p>
            <a:pPr lvl="1"/>
            <a:r>
              <a:rPr lang="pt-PT" dirty="0"/>
              <a:t>List dish types</a:t>
            </a:r>
          </a:p>
          <a:p>
            <a:pPr lvl="1"/>
            <a:r>
              <a:rPr lang="pt-PT" dirty="0"/>
              <a:t>Add dish</a:t>
            </a:r>
          </a:p>
          <a:p>
            <a:pPr lvl="1"/>
            <a:r>
              <a:rPr lang="pt-PT" dirty="0"/>
              <a:t>List dish </a:t>
            </a:r>
          </a:p>
          <a:p>
            <a:pPr lvl="1"/>
            <a:r>
              <a:rPr lang="pt-PT" dirty="0"/>
              <a:t>Add dish (DTO)</a:t>
            </a:r>
          </a:p>
          <a:p>
            <a:pPr lvl="1"/>
            <a:r>
              <a:rPr lang="pt-PT" dirty="0"/>
              <a:t>List dish (DTO)</a:t>
            </a:r>
          </a:p>
          <a:p>
            <a:pPr lvl="1"/>
            <a:r>
              <a:rPr lang="pt-PT" dirty="0"/>
              <a:t>Edit dish &gt; nutricional info</a:t>
            </a:r>
          </a:p>
          <a:p>
            <a:pPr lvl="1"/>
            <a:r>
              <a:rPr lang="pt-PT" dirty="0"/>
              <a:t>Edit dish &gt; price</a:t>
            </a:r>
          </a:p>
          <a:p>
            <a:pPr lvl="1"/>
            <a:r>
              <a:rPr lang="pt-PT" dirty="0"/>
              <a:t>Deactivate dish</a:t>
            </a:r>
          </a:p>
          <a:p>
            <a:pPr lvl="1"/>
            <a:r>
              <a:rPr lang="pt-PT" dirty="0"/>
              <a:t>Register meal</a:t>
            </a:r>
          </a:p>
          <a:p>
            <a:pPr lvl="1"/>
            <a:r>
              <a:rPr lang="pt-PT" dirty="0"/>
              <a:t>List meal</a:t>
            </a:r>
          </a:p>
          <a:p>
            <a:pPr lvl="1"/>
            <a:endParaRPr lang="pt-PT" dirty="0"/>
          </a:p>
        </p:txBody>
      </p:sp>
      <p:sp>
        <p:nvSpPr>
          <p:cNvPr id="5" name="Content Placeholder 4">
            <a:extLst>
              <a:ext uri="{FF2B5EF4-FFF2-40B4-BE49-F238E27FC236}">
                <a16:creationId xmlns:a16="http://schemas.microsoft.com/office/drawing/2014/main" id="{280ADF59-88E9-4D3D-B5AB-1DD57E29BF00}"/>
              </a:ext>
            </a:extLst>
          </p:cNvPr>
          <p:cNvSpPr>
            <a:spLocks noGrp="1"/>
          </p:cNvSpPr>
          <p:nvPr>
            <p:ph sz="half" idx="2"/>
          </p:nvPr>
        </p:nvSpPr>
        <p:spPr/>
        <p:txBody>
          <a:bodyPr>
            <a:normAutofit fontScale="70000" lnSpcReduction="20000"/>
          </a:bodyPr>
          <a:lstStyle/>
          <a:p>
            <a:r>
              <a:rPr lang="pt-PT" dirty="0"/>
              <a:t>Backofffice &gt; Reporting</a:t>
            </a:r>
          </a:p>
          <a:p>
            <a:pPr lvl="1"/>
            <a:r>
              <a:rPr lang="pt-PT" dirty="0"/>
              <a:t>Dishes per type</a:t>
            </a:r>
          </a:p>
          <a:p>
            <a:pPr lvl="1"/>
            <a:r>
              <a:rPr lang="pt-PT" dirty="0"/>
              <a:t>High calories dishes</a:t>
            </a:r>
          </a:p>
          <a:p>
            <a:pPr lvl="1"/>
            <a:r>
              <a:rPr lang="pt-PT" dirty="0"/>
              <a:t>Dishes per caloric category</a:t>
            </a:r>
          </a:p>
          <a:p>
            <a:r>
              <a:rPr lang="pt-PT" dirty="0"/>
              <a:t>Backoffice &gt; Admin</a:t>
            </a:r>
          </a:p>
          <a:p>
            <a:pPr lvl="1"/>
            <a:r>
              <a:rPr lang="pt-PT" dirty="0"/>
              <a:t>Add user</a:t>
            </a:r>
          </a:p>
          <a:p>
            <a:pPr lvl="1"/>
            <a:r>
              <a:rPr lang="pt-PT" dirty="0"/>
              <a:t>List users</a:t>
            </a:r>
          </a:p>
          <a:p>
            <a:pPr lvl="1"/>
            <a:r>
              <a:rPr lang="pt-PT" dirty="0"/>
              <a:t>Deactivate user</a:t>
            </a:r>
          </a:p>
          <a:p>
            <a:pPr lvl="1"/>
            <a:r>
              <a:rPr lang="pt-PT" dirty="0"/>
              <a:t>Approve new user</a:t>
            </a:r>
          </a:p>
          <a:p>
            <a:r>
              <a:rPr lang="pt-PT" dirty="0"/>
              <a:t>User</a:t>
            </a:r>
          </a:p>
          <a:p>
            <a:pPr lvl="1"/>
            <a:r>
              <a:rPr lang="pt-PT" dirty="0"/>
              <a:t>Signup</a:t>
            </a:r>
          </a:p>
          <a:p>
            <a:pPr lvl="1"/>
            <a:r>
              <a:rPr lang="pt-PT" dirty="0"/>
              <a:t>List movements</a:t>
            </a:r>
          </a:p>
          <a:p>
            <a:pPr lvl="1"/>
            <a:r>
              <a:rPr lang="pt-PT" dirty="0"/>
              <a:t>Book a meal</a:t>
            </a:r>
          </a:p>
          <a:p>
            <a:pPr lvl="1"/>
            <a:r>
              <a:rPr lang="pt-PT" dirty="0"/>
              <a:t>List my bookings</a:t>
            </a:r>
          </a:p>
          <a:p>
            <a:r>
              <a:rPr lang="pt-PT" dirty="0"/>
              <a:t>POS</a:t>
            </a:r>
          </a:p>
          <a:p>
            <a:pPr lvl="1"/>
            <a:r>
              <a:rPr lang="pt-PT" dirty="0"/>
              <a:t>Recharge user account</a:t>
            </a:r>
          </a:p>
        </p:txBody>
      </p:sp>
      <p:sp>
        <p:nvSpPr>
          <p:cNvPr id="4" name="Slide Number Placeholder 3">
            <a:extLst>
              <a:ext uri="{FF2B5EF4-FFF2-40B4-BE49-F238E27FC236}">
                <a16:creationId xmlns:a16="http://schemas.microsoft.com/office/drawing/2014/main" id="{17E914C0-123F-4179-95D6-40559950B3D7}"/>
              </a:ext>
            </a:extLst>
          </p:cNvPr>
          <p:cNvSpPr>
            <a:spLocks noGrp="1"/>
          </p:cNvSpPr>
          <p:nvPr>
            <p:ph type="sldNum" sz="quarter" idx="12"/>
          </p:nvPr>
        </p:nvSpPr>
        <p:spPr/>
        <p:txBody>
          <a:bodyPr/>
          <a:lstStyle/>
          <a:p>
            <a:fld id="{024A9932-4E76-455F-8E1A-2CC10C89B014}" type="slidenum">
              <a:rPr lang="pt-PT" smtClean="0"/>
              <a:pPr/>
              <a:t>21</a:t>
            </a:fld>
            <a:endParaRPr lang="pt-PT"/>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451799951"/>
      </p:ext>
    </p:extLst>
  </p:cSld>
  <p:clrMapOvr>
    <a:masterClrMapping/>
  </p:clrMapOvr>
  <p:transition spd="med" advTm="2164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129D6-4E5B-4360-A843-041A8482546C}"/>
              </a:ext>
            </a:extLst>
          </p:cNvPr>
          <p:cNvSpPr>
            <a:spLocks noGrp="1"/>
          </p:cNvSpPr>
          <p:nvPr>
            <p:ph type="title"/>
          </p:nvPr>
        </p:nvSpPr>
        <p:spPr/>
        <p:txBody>
          <a:bodyPr/>
          <a:lstStyle/>
          <a:p>
            <a:r>
              <a:rPr lang="en-GB" dirty="0"/>
              <a:t>Interesting Uses cases</a:t>
            </a:r>
            <a:endParaRPr lang="pt-PT" dirty="0"/>
          </a:p>
        </p:txBody>
      </p:sp>
      <p:sp>
        <p:nvSpPr>
          <p:cNvPr id="3" name="Text Placeholder 2">
            <a:extLst>
              <a:ext uri="{FF2B5EF4-FFF2-40B4-BE49-F238E27FC236}">
                <a16:creationId xmlns:a16="http://schemas.microsoft.com/office/drawing/2014/main" id="{02143149-F0D1-449E-ACAF-B409955BF8D7}"/>
              </a:ext>
            </a:extLst>
          </p:cNvPr>
          <p:cNvSpPr>
            <a:spLocks noGrp="1"/>
          </p:cNvSpPr>
          <p:nvPr>
            <p:ph type="body" idx="1"/>
          </p:nvPr>
        </p:nvSpPr>
        <p:spPr/>
        <p:txBody>
          <a:bodyPr/>
          <a:lstStyle/>
          <a:p>
            <a:endParaRPr lang="pt-PT" dirty="0"/>
          </a:p>
        </p:txBody>
      </p:sp>
      <p:sp>
        <p:nvSpPr>
          <p:cNvPr id="4" name="Content Placeholder 3">
            <a:extLst>
              <a:ext uri="{FF2B5EF4-FFF2-40B4-BE49-F238E27FC236}">
                <a16:creationId xmlns:a16="http://schemas.microsoft.com/office/drawing/2014/main" id="{77DC4CBB-37DA-4452-B630-AFC077A18F2E}"/>
              </a:ext>
            </a:extLst>
          </p:cNvPr>
          <p:cNvSpPr>
            <a:spLocks noGrp="1"/>
          </p:cNvSpPr>
          <p:nvPr>
            <p:ph sz="half" idx="2"/>
          </p:nvPr>
        </p:nvSpPr>
        <p:spPr/>
        <p:txBody>
          <a:bodyPr/>
          <a:lstStyle/>
          <a:p>
            <a:r>
              <a:rPr lang="pt-PT" dirty="0"/>
              <a:t>Changing an attribute (value object) of an entity</a:t>
            </a:r>
          </a:p>
          <a:p>
            <a:pPr lvl="1"/>
            <a:r>
              <a:rPr lang="pt-PT" dirty="0"/>
              <a:t>Edit dish &gt; nutricional info</a:t>
            </a:r>
          </a:p>
          <a:p>
            <a:pPr lvl="1"/>
            <a:r>
              <a:rPr lang="pt-PT" dirty="0"/>
              <a:t>Edit dish &gt; price</a:t>
            </a:r>
          </a:p>
          <a:p>
            <a:r>
              <a:rPr lang="pt-PT" dirty="0"/>
              <a:t>Reporting</a:t>
            </a:r>
          </a:p>
          <a:p>
            <a:pPr lvl="1"/>
            <a:r>
              <a:rPr lang="pt-PT" dirty="0"/>
              <a:t>Dishes per type</a:t>
            </a:r>
          </a:p>
          <a:p>
            <a:pPr lvl="1"/>
            <a:r>
              <a:rPr lang="pt-PT" dirty="0"/>
              <a:t>High calories dishes</a:t>
            </a:r>
          </a:p>
          <a:p>
            <a:pPr lvl="1"/>
            <a:r>
              <a:rPr lang="pt-PT" dirty="0"/>
              <a:t>Dishes per caloric category</a:t>
            </a:r>
          </a:p>
          <a:p>
            <a:endParaRPr lang="pt-PT" dirty="0"/>
          </a:p>
        </p:txBody>
      </p:sp>
      <p:sp>
        <p:nvSpPr>
          <p:cNvPr id="5" name="Text Placeholder 4">
            <a:extLst>
              <a:ext uri="{FF2B5EF4-FFF2-40B4-BE49-F238E27FC236}">
                <a16:creationId xmlns:a16="http://schemas.microsoft.com/office/drawing/2014/main" id="{548C0EF3-57CE-40DF-BFFD-50652D6A8BAD}"/>
              </a:ext>
            </a:extLst>
          </p:cNvPr>
          <p:cNvSpPr>
            <a:spLocks noGrp="1"/>
          </p:cNvSpPr>
          <p:nvPr>
            <p:ph type="body" sz="quarter" idx="3"/>
          </p:nvPr>
        </p:nvSpPr>
        <p:spPr/>
        <p:txBody>
          <a:bodyPr/>
          <a:lstStyle/>
          <a:p>
            <a:endParaRPr lang="pt-PT"/>
          </a:p>
        </p:txBody>
      </p:sp>
      <p:sp>
        <p:nvSpPr>
          <p:cNvPr id="6" name="Content Placeholder 5">
            <a:extLst>
              <a:ext uri="{FF2B5EF4-FFF2-40B4-BE49-F238E27FC236}">
                <a16:creationId xmlns:a16="http://schemas.microsoft.com/office/drawing/2014/main" id="{87FE97EC-5903-48EF-A3DF-DFAEC8C3686E}"/>
              </a:ext>
            </a:extLst>
          </p:cNvPr>
          <p:cNvSpPr>
            <a:spLocks noGrp="1"/>
          </p:cNvSpPr>
          <p:nvPr>
            <p:ph sz="quarter" idx="4"/>
          </p:nvPr>
        </p:nvSpPr>
        <p:spPr/>
        <p:txBody>
          <a:bodyPr/>
          <a:lstStyle/>
          <a:p>
            <a:r>
              <a:rPr lang="en-GB" dirty="0"/>
              <a:t>The current cafeteria user for </a:t>
            </a:r>
            <a:r>
              <a:rPr lang="en-GB" dirty="0" err="1"/>
              <a:t>UserApp</a:t>
            </a:r>
            <a:endParaRPr lang="en-GB" dirty="0"/>
          </a:p>
          <a:p>
            <a:pPr lvl="1"/>
            <a:r>
              <a:rPr lang="en-GB" dirty="0" err="1"/>
              <a:t>MyCafeteriaUserService</a:t>
            </a:r>
            <a:endParaRPr lang="en-GB" dirty="0"/>
          </a:p>
          <a:p>
            <a:pPr lvl="1"/>
            <a:r>
              <a:rPr lang="en-GB" dirty="0" err="1"/>
              <a:t>MyBookingsController</a:t>
            </a:r>
            <a:endParaRPr lang="en-GB" dirty="0"/>
          </a:p>
          <a:p>
            <a:pPr lvl="1"/>
            <a:endParaRPr lang="pt-PT" dirty="0"/>
          </a:p>
          <a:p>
            <a:r>
              <a:rPr lang="pt-PT" dirty="0"/>
              <a:t>Aggregated query</a:t>
            </a:r>
          </a:p>
          <a:p>
            <a:pPr lvl="1"/>
            <a:r>
              <a:rPr lang="pt-PT" dirty="0"/>
              <a:t>CafeteriaUserService. balanceOf</a:t>
            </a:r>
          </a:p>
          <a:p>
            <a:endParaRPr lang="pt-PT" dirty="0"/>
          </a:p>
        </p:txBody>
      </p:sp>
      <p:sp>
        <p:nvSpPr>
          <p:cNvPr id="7" name="Slide Number Placeholder 6">
            <a:extLst>
              <a:ext uri="{FF2B5EF4-FFF2-40B4-BE49-F238E27FC236}">
                <a16:creationId xmlns:a16="http://schemas.microsoft.com/office/drawing/2014/main" id="{8EFA66AD-AA94-4C40-89D6-A3F8E940F435}"/>
              </a:ext>
            </a:extLst>
          </p:cNvPr>
          <p:cNvSpPr>
            <a:spLocks noGrp="1"/>
          </p:cNvSpPr>
          <p:nvPr>
            <p:ph type="sldNum" sz="quarter" idx="12"/>
          </p:nvPr>
        </p:nvSpPr>
        <p:spPr/>
        <p:txBody>
          <a:bodyPr/>
          <a:lstStyle/>
          <a:p>
            <a:fld id="{024A9932-4E76-455F-8E1A-2CC10C89B014}" type="slidenum">
              <a:rPr lang="pt-PT" smtClean="0"/>
              <a:pPr/>
              <a:t>22</a:t>
            </a:fld>
            <a:endParaRPr lang="pt-PT"/>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4061534721"/>
      </p:ext>
    </p:extLst>
  </p:cSld>
  <p:clrMapOvr>
    <a:masterClrMapping/>
  </p:clrMapOvr>
  <p:transition spd="med" advTm="1515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r-FR" dirty="0" err="1" smtClean="0"/>
              <a:t>eCafeteria</a:t>
            </a:r>
            <a:r>
              <a:rPr lang="fr-FR" dirty="0" smtClean="0"/>
              <a:t> Introduction</a:t>
            </a:r>
            <a:endParaRPr lang="pt-PT" dirty="0"/>
          </a:p>
        </p:txBody>
      </p:sp>
      <p:sp>
        <p:nvSpPr>
          <p:cNvPr id="5" name="Text Placeholder 4"/>
          <p:cNvSpPr>
            <a:spLocks noGrp="1"/>
          </p:cNvSpPr>
          <p:nvPr>
            <p:ph type="body" idx="1"/>
          </p:nvPr>
        </p:nvSpPr>
        <p:spPr>
          <a:xfrm>
            <a:off x="733012" y="3546619"/>
            <a:ext cx="8195472" cy="685800"/>
          </a:xfrm>
        </p:spPr>
        <p:txBody>
          <a:bodyPr/>
          <a:lstStyle/>
          <a:p>
            <a:r>
              <a:rPr lang="pt-PT" dirty="0" smtClean="0"/>
              <a:t>Briefing</a:t>
            </a:r>
            <a:endParaRPr lang="pt-PT" dirty="0"/>
          </a:p>
        </p:txBody>
      </p:sp>
    </p:spTree>
    <p:extLst>
      <p:ext uri="{BB962C8B-B14F-4D97-AF65-F5344CB8AC3E}">
        <p14:creationId xmlns:p14="http://schemas.microsoft.com/office/powerpoint/2010/main" val="1224160432"/>
      </p:ext>
    </p:extLst>
  </p:cSld>
  <p:clrMapOvr>
    <a:masterClrMapping/>
  </p:clrMapOvr>
  <p:transition spd="med" advClick="0" advTm="2000">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450" name="Rectangle 2"/>
          <p:cNvSpPr>
            <a:spLocks noGrp="1" noChangeArrowheads="1"/>
          </p:cNvSpPr>
          <p:nvPr>
            <p:ph type="title"/>
          </p:nvPr>
        </p:nvSpPr>
        <p:spPr/>
        <p:txBody>
          <a:bodyPr/>
          <a:lstStyle/>
          <a:p>
            <a:r>
              <a:rPr lang="pt-PT" dirty="0" smtClean="0"/>
              <a:t>Briefing</a:t>
            </a:r>
            <a:endParaRPr lang="pt-PT" dirty="0"/>
          </a:p>
        </p:txBody>
      </p:sp>
      <p:sp>
        <p:nvSpPr>
          <p:cNvPr id="8" name="Content Placeholder 7"/>
          <p:cNvSpPr>
            <a:spLocks noGrp="1"/>
          </p:cNvSpPr>
          <p:nvPr>
            <p:ph idx="1"/>
          </p:nvPr>
        </p:nvSpPr>
        <p:spPr/>
        <p:txBody>
          <a:bodyPr>
            <a:normAutofit fontScale="62500" lnSpcReduction="20000"/>
          </a:bodyPr>
          <a:lstStyle/>
          <a:p>
            <a:r>
              <a:rPr lang="en-US" dirty="0" smtClean="0"/>
              <a:t>Topic</a:t>
            </a:r>
          </a:p>
          <a:p>
            <a:pPr marL="118872" indent="0">
              <a:buNone/>
            </a:pPr>
            <a:r>
              <a:rPr lang="en-US" sz="2300" b="0" dirty="0" smtClean="0"/>
              <a:t>During this session we will discuss the following:</a:t>
            </a:r>
          </a:p>
          <a:p>
            <a:pPr lvl="1"/>
            <a:r>
              <a:rPr lang="en-US" dirty="0" smtClean="0"/>
              <a:t>Introduction to </a:t>
            </a:r>
            <a:r>
              <a:rPr lang="en-US" dirty="0" err="1" smtClean="0"/>
              <a:t>eCafeteria</a:t>
            </a:r>
            <a:endParaRPr lang="en-US" dirty="0" smtClean="0"/>
          </a:p>
          <a:p>
            <a:pPr lvl="1"/>
            <a:endParaRPr lang="en-US" dirty="0"/>
          </a:p>
          <a:p>
            <a:r>
              <a:rPr lang="en-US" dirty="0" smtClean="0"/>
              <a:t>Learning outcomes</a:t>
            </a:r>
          </a:p>
          <a:p>
            <a:pPr marL="118872" indent="0">
              <a:buNone/>
            </a:pPr>
            <a:r>
              <a:rPr lang="en-US" sz="2300" b="0" dirty="0"/>
              <a:t>After </a:t>
            </a:r>
            <a:r>
              <a:rPr lang="en-US" sz="2300" b="0" dirty="0" smtClean="0"/>
              <a:t>attending the </a:t>
            </a:r>
            <a:r>
              <a:rPr lang="en-US" sz="2300" b="0" dirty="0"/>
              <a:t>session, the students will be able to:</a:t>
            </a:r>
          </a:p>
          <a:p>
            <a:pPr lvl="1"/>
            <a:r>
              <a:rPr lang="en-US" dirty="0" smtClean="0"/>
              <a:t>Explain the purpose of the </a:t>
            </a:r>
            <a:r>
              <a:rPr lang="en-US" dirty="0" err="1" smtClean="0"/>
              <a:t>eCafeteria</a:t>
            </a:r>
            <a:r>
              <a:rPr lang="en-US" dirty="0" smtClean="0"/>
              <a:t> project</a:t>
            </a:r>
          </a:p>
          <a:p>
            <a:pPr lvl="1"/>
            <a:r>
              <a:rPr lang="en-US" dirty="0" smtClean="0"/>
              <a:t>Discuss the design of </a:t>
            </a:r>
            <a:r>
              <a:rPr lang="en-US" dirty="0" err="1" smtClean="0"/>
              <a:t>eCafeteria</a:t>
            </a:r>
            <a:r>
              <a:rPr lang="en-US" dirty="0" smtClean="0"/>
              <a:t>: </a:t>
            </a:r>
            <a:r>
              <a:rPr lang="en-US" dirty="0"/>
              <a:t>design options, </a:t>
            </a:r>
            <a:r>
              <a:rPr lang="en-US" dirty="0" smtClean="0"/>
              <a:t>architecture</a:t>
            </a:r>
            <a:endParaRPr lang="en-US" dirty="0"/>
          </a:p>
          <a:p>
            <a:pPr lvl="1"/>
            <a:r>
              <a:rPr lang="en-US" dirty="0"/>
              <a:t>Describe the available </a:t>
            </a:r>
            <a:r>
              <a:rPr lang="en-US" dirty="0" err="1"/>
              <a:t>eCafeteria</a:t>
            </a:r>
            <a:r>
              <a:rPr lang="en-US" dirty="0"/>
              <a:t> release in terns of: </a:t>
            </a:r>
            <a:r>
              <a:rPr lang="en-US" dirty="0" smtClean="0"/>
              <a:t>modules</a:t>
            </a:r>
            <a:r>
              <a:rPr lang="en-US" dirty="0"/>
              <a:t>, </a:t>
            </a:r>
            <a:r>
              <a:rPr lang="en-US" dirty="0" smtClean="0"/>
              <a:t>applications/executables, functionality (use cases)</a:t>
            </a:r>
            <a:endParaRPr lang="en-US" dirty="0"/>
          </a:p>
          <a:p>
            <a:pPr lvl="1"/>
            <a:r>
              <a:rPr lang="en-US" dirty="0" smtClean="0"/>
              <a:t>Analyze and discuss the </a:t>
            </a:r>
            <a:r>
              <a:rPr lang="en-US" dirty="0" err="1" smtClean="0"/>
              <a:t>eCafeteria</a:t>
            </a:r>
            <a:r>
              <a:rPr lang="en-US" dirty="0" smtClean="0"/>
              <a:t> artifacts and code in order to study the underlying EAPLI framework</a:t>
            </a:r>
          </a:p>
          <a:p>
            <a:endParaRPr lang="en-US" dirty="0"/>
          </a:p>
          <a:p>
            <a:r>
              <a:rPr lang="en-US" dirty="0" smtClean="0"/>
              <a:t>Prerequisites</a:t>
            </a:r>
          </a:p>
          <a:p>
            <a:pPr marL="118872" indent="0">
              <a:buNone/>
            </a:pPr>
            <a:r>
              <a:rPr lang="en-US" sz="2200" b="0" dirty="0" smtClean="0"/>
              <a:t>Students are expected to have knowledge and practical experience on the following:</a:t>
            </a:r>
            <a:endParaRPr lang="en-US" sz="2200" b="0" dirty="0"/>
          </a:p>
          <a:p>
            <a:pPr lvl="1"/>
            <a:r>
              <a:rPr lang="en-US" dirty="0" smtClean="0"/>
              <a:t>Java programming skills</a:t>
            </a:r>
          </a:p>
          <a:p>
            <a:pPr lvl="1"/>
            <a:r>
              <a:rPr lang="en-US" dirty="0" smtClean="0"/>
              <a:t>Object Oriented programming skills</a:t>
            </a:r>
          </a:p>
          <a:p>
            <a:pPr lvl="1"/>
            <a:r>
              <a:rPr lang="en-US" dirty="0" smtClean="0"/>
              <a:t>Basic knowledge of software design patterns</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690433318"/>
      </p:ext>
    </p:extLst>
  </p:cSld>
  <p:clrMapOvr>
    <a:masterClrMapping/>
  </p:clrMapOvr>
  <p:transition advTm="3711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r-FR" dirty="0" err="1" smtClean="0"/>
              <a:t>eCafeteria</a:t>
            </a:r>
            <a:endParaRPr lang="pt-PT" dirty="0"/>
          </a:p>
        </p:txBody>
      </p:sp>
      <p:sp>
        <p:nvSpPr>
          <p:cNvPr id="5" name="Text Placeholder 4"/>
          <p:cNvSpPr>
            <a:spLocks noGrp="1"/>
          </p:cNvSpPr>
          <p:nvPr>
            <p:ph type="body" idx="1"/>
          </p:nvPr>
        </p:nvSpPr>
        <p:spPr/>
        <p:txBody>
          <a:bodyPr/>
          <a:lstStyle/>
          <a:p>
            <a:r>
              <a:rPr lang="pt-PT" dirty="0" smtClean="0"/>
              <a:t>Part I</a:t>
            </a:r>
          </a:p>
          <a:p>
            <a:r>
              <a:rPr lang="pt-PT" dirty="0" smtClean="0"/>
              <a:t>Purpose</a:t>
            </a:r>
            <a:endParaRPr lang="pt-PT"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432931424"/>
      </p:ext>
    </p:extLst>
  </p:cSld>
  <p:clrMapOvr>
    <a:masterClrMapping/>
  </p:clrMapOvr>
  <p:transition spd="med" advTm="719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F1E41D-E613-462E-AE4F-B360AB373D94}"/>
              </a:ext>
            </a:extLst>
          </p:cNvPr>
          <p:cNvSpPr>
            <a:spLocks noGrp="1"/>
          </p:cNvSpPr>
          <p:nvPr>
            <p:ph type="title"/>
          </p:nvPr>
        </p:nvSpPr>
        <p:spPr/>
        <p:txBody>
          <a:bodyPr/>
          <a:lstStyle/>
          <a:p>
            <a:r>
              <a:rPr lang="en-GB" dirty="0" err="1"/>
              <a:t>eCafeteria</a:t>
            </a:r>
            <a:endParaRPr lang="pt-PT" dirty="0"/>
          </a:p>
        </p:txBody>
      </p:sp>
      <p:sp>
        <p:nvSpPr>
          <p:cNvPr id="5" name="Content Placeholder 4">
            <a:extLst>
              <a:ext uri="{FF2B5EF4-FFF2-40B4-BE49-F238E27FC236}">
                <a16:creationId xmlns:a16="http://schemas.microsoft.com/office/drawing/2014/main" id="{FF29ADB7-92D7-4E81-A771-C70F349A632B}"/>
              </a:ext>
            </a:extLst>
          </p:cNvPr>
          <p:cNvSpPr>
            <a:spLocks noGrp="1"/>
          </p:cNvSpPr>
          <p:nvPr>
            <p:ph sz="half" idx="1"/>
          </p:nvPr>
        </p:nvSpPr>
        <p:spPr/>
        <p:txBody>
          <a:bodyPr>
            <a:noAutofit/>
          </a:bodyPr>
          <a:lstStyle/>
          <a:p>
            <a:pPr marL="0" indent="0">
              <a:buNone/>
            </a:pPr>
            <a:r>
              <a:rPr lang="en-US" sz="1400" dirty="0"/>
              <a:t>It is </a:t>
            </a:r>
            <a:r>
              <a:rPr lang="en-US" sz="1400" dirty="0" smtClean="0"/>
              <a:t>intended </a:t>
            </a:r>
            <a:r>
              <a:rPr lang="en-US" sz="1400" dirty="0"/>
              <a:t>to develop a system that comprises a set of services related to the </a:t>
            </a:r>
            <a:r>
              <a:rPr lang="en-US" sz="1400" dirty="0" smtClean="0"/>
              <a:t>operation </a:t>
            </a:r>
            <a:r>
              <a:rPr lang="en-US" sz="1400" dirty="0"/>
              <a:t>of a canteen </a:t>
            </a:r>
            <a:r>
              <a:rPr lang="en-US" sz="1400" dirty="0" smtClean="0"/>
              <a:t>in </a:t>
            </a:r>
            <a:r>
              <a:rPr lang="en-US" sz="1400" dirty="0"/>
              <a:t>an educational </a:t>
            </a:r>
            <a:r>
              <a:rPr lang="en-US" sz="1400" dirty="0" smtClean="0"/>
              <a:t>establishment.</a:t>
            </a:r>
            <a:endParaRPr lang="en-US" sz="1400" dirty="0"/>
          </a:p>
          <a:p>
            <a:pPr marL="0" indent="0">
              <a:buNone/>
            </a:pPr>
            <a:endParaRPr lang="en-US" sz="1400" dirty="0"/>
          </a:p>
          <a:p>
            <a:pPr marL="0" indent="0">
              <a:spcAft>
                <a:spcPts val="600"/>
              </a:spcAft>
              <a:buNone/>
            </a:pPr>
            <a:r>
              <a:rPr lang="en-US" sz="1400" dirty="0"/>
              <a:t>The system </a:t>
            </a:r>
            <a:r>
              <a:rPr lang="en-US" sz="1400" dirty="0" smtClean="0"/>
              <a:t>supports different </a:t>
            </a:r>
            <a:r>
              <a:rPr lang="en-US" sz="1400" dirty="0"/>
              <a:t>types of users and </a:t>
            </a:r>
            <a:r>
              <a:rPr lang="en-US" sz="1400" dirty="0" smtClean="0"/>
              <a:t>services, </a:t>
            </a:r>
            <a:r>
              <a:rPr lang="en-US" sz="1400" dirty="0"/>
              <a:t>in particular:</a:t>
            </a:r>
          </a:p>
          <a:p>
            <a:pPr marL="0" indent="0">
              <a:spcAft>
                <a:spcPts val="600"/>
              </a:spcAft>
              <a:buNone/>
            </a:pPr>
            <a:r>
              <a:rPr lang="en-US" sz="1400" dirty="0"/>
              <a:t>• </a:t>
            </a:r>
            <a:r>
              <a:rPr lang="en-US" sz="1400" b="1" dirty="0"/>
              <a:t>User</a:t>
            </a:r>
            <a:r>
              <a:rPr lang="en-US" sz="1400" dirty="0"/>
              <a:t>: consultation of menus, management of meal reservations, consultation of the current account and balance;</a:t>
            </a:r>
          </a:p>
          <a:p>
            <a:pPr marL="0" indent="0">
              <a:spcAft>
                <a:spcPts val="600"/>
              </a:spcAft>
              <a:buNone/>
            </a:pPr>
            <a:r>
              <a:rPr lang="en-US" sz="1400" dirty="0"/>
              <a:t>• </a:t>
            </a:r>
            <a:r>
              <a:rPr lang="en-US" sz="1400" b="1" dirty="0"/>
              <a:t>Cashier</a:t>
            </a:r>
            <a:r>
              <a:rPr lang="en-US" sz="1400" dirty="0"/>
              <a:t>: delivery of meals and loading of cards;</a:t>
            </a:r>
          </a:p>
          <a:p>
            <a:pPr marL="0" indent="0">
              <a:spcAft>
                <a:spcPts val="600"/>
              </a:spcAft>
              <a:buNone/>
            </a:pPr>
            <a:r>
              <a:rPr lang="en-US" sz="1400" dirty="0"/>
              <a:t>• </a:t>
            </a:r>
            <a:r>
              <a:rPr lang="en-US" sz="1400" b="1" dirty="0"/>
              <a:t>Menu Manager</a:t>
            </a:r>
            <a:r>
              <a:rPr lang="en-US" sz="1400" dirty="0"/>
              <a:t>: definition of the types of dishes, definition of dishes (recipes), and allergens, consultation and elaboration of menus, analysis of users' preferences. Position typically performed by </a:t>
            </a:r>
            <a:r>
              <a:rPr lang="en-US" sz="1400" dirty="0" smtClean="0"/>
              <a:t>nutritionists.</a:t>
            </a:r>
          </a:p>
          <a:p>
            <a:pPr marL="0" indent="0">
              <a:spcAft>
                <a:spcPts val="600"/>
              </a:spcAft>
              <a:buNone/>
            </a:pPr>
            <a:endParaRPr lang="en-US" sz="1400" dirty="0"/>
          </a:p>
          <a:p>
            <a:pPr marL="0" indent="0">
              <a:spcAft>
                <a:spcPts val="600"/>
              </a:spcAft>
              <a:buNone/>
            </a:pPr>
            <a:r>
              <a:rPr lang="en-US" sz="1400" dirty="0" smtClean="0"/>
              <a:t>The </a:t>
            </a:r>
            <a:r>
              <a:rPr lang="en-US" sz="1400" dirty="0" err="1" smtClean="0"/>
              <a:t>eCafateria</a:t>
            </a:r>
            <a:r>
              <a:rPr lang="en-US" sz="1400" dirty="0" smtClean="0"/>
              <a:t> project that we describe in this lesson is a first release of a system designed for this domain.</a:t>
            </a:r>
            <a:endParaRPr lang="pt-PT" sz="1400" dirty="0"/>
          </a:p>
        </p:txBody>
      </p:sp>
      <p:sp>
        <p:nvSpPr>
          <p:cNvPr id="6" name="Content Placeholder 5">
            <a:extLst>
              <a:ext uri="{FF2B5EF4-FFF2-40B4-BE49-F238E27FC236}">
                <a16:creationId xmlns:a16="http://schemas.microsoft.com/office/drawing/2014/main" id="{DD676902-75BF-41A8-B4B4-D065F120E0CD}"/>
              </a:ext>
            </a:extLst>
          </p:cNvPr>
          <p:cNvSpPr>
            <a:spLocks noGrp="1"/>
          </p:cNvSpPr>
          <p:nvPr>
            <p:ph sz="half" idx="2"/>
          </p:nvPr>
        </p:nvSpPr>
        <p:spPr/>
        <p:txBody>
          <a:bodyPr>
            <a:normAutofit/>
          </a:bodyPr>
          <a:lstStyle/>
          <a:p>
            <a:pPr marL="0" indent="0">
              <a:buNone/>
            </a:pPr>
            <a:r>
              <a:rPr lang="en-US" sz="1400" dirty="0"/>
              <a:t>The </a:t>
            </a:r>
            <a:r>
              <a:rPr lang="en-US" sz="1400" dirty="0" err="1" smtClean="0"/>
              <a:t>eCafeteria</a:t>
            </a:r>
            <a:r>
              <a:rPr lang="en-US" sz="1400" dirty="0" smtClean="0"/>
              <a:t> system </a:t>
            </a:r>
            <a:r>
              <a:rPr lang="en-US" sz="1400" dirty="0"/>
              <a:t>is not integrated with payment </a:t>
            </a:r>
            <a:r>
              <a:rPr lang="en-US" sz="1400" dirty="0" smtClean="0"/>
              <a:t>systems.</a:t>
            </a:r>
          </a:p>
          <a:p>
            <a:pPr marL="0" indent="0">
              <a:buNone/>
            </a:pPr>
            <a:r>
              <a:rPr lang="en-US" sz="1400" dirty="0" smtClean="0"/>
              <a:t>Meals </a:t>
            </a:r>
            <a:r>
              <a:rPr lang="en-US" sz="1400" dirty="0"/>
              <a:t>can be booked until the </a:t>
            </a:r>
            <a:r>
              <a:rPr lang="en-US" sz="1400" dirty="0" smtClean="0"/>
              <a:t>previous day as </a:t>
            </a:r>
            <a:r>
              <a:rPr lang="en-US" sz="1400" dirty="0"/>
              <a:t>long as the user's account has </a:t>
            </a:r>
            <a:r>
              <a:rPr lang="en-US" sz="1400" dirty="0" smtClean="0"/>
              <a:t>the required amount available. </a:t>
            </a:r>
            <a:r>
              <a:rPr lang="en-US" sz="1400" dirty="0"/>
              <a:t>Payments are made in person at the cashiers at a specific time outside meal times. The account can be credited / loaded in one of the canteen boxes.</a:t>
            </a:r>
          </a:p>
          <a:p>
            <a:pPr marL="0" indent="0">
              <a:buNone/>
            </a:pPr>
            <a:endParaRPr lang="en-US" sz="1400" dirty="0"/>
          </a:p>
          <a:p>
            <a:pPr marL="0" indent="0">
              <a:buNone/>
            </a:pPr>
            <a:r>
              <a:rPr lang="en-US" sz="1400" dirty="0"/>
              <a:t>The main functional areas of the application are:</a:t>
            </a:r>
          </a:p>
          <a:p>
            <a:pPr marL="0" indent="0">
              <a:buNone/>
            </a:pPr>
            <a:r>
              <a:rPr lang="en-US" sz="1400" dirty="0"/>
              <a:t>1. </a:t>
            </a:r>
            <a:r>
              <a:rPr lang="en-US" sz="1400" b="1" dirty="0" smtClean="0"/>
              <a:t>Meal booking </a:t>
            </a:r>
            <a:r>
              <a:rPr lang="en-US" sz="1400" dirty="0" smtClean="0"/>
              <a:t>- </a:t>
            </a:r>
            <a:r>
              <a:rPr lang="en-US" sz="1400" dirty="0"/>
              <a:t>canteen users must register in advance on the electronic platform, which allows the booking and cancellation of meals. They can make consumption inquiries and also have an alert service available depending on the account balance;</a:t>
            </a:r>
          </a:p>
          <a:p>
            <a:pPr marL="0" indent="0">
              <a:buNone/>
            </a:pPr>
            <a:r>
              <a:rPr lang="en-US" sz="1400" dirty="0"/>
              <a:t>2. </a:t>
            </a:r>
            <a:r>
              <a:rPr lang="en-US" sz="1400" b="1" dirty="0"/>
              <a:t>Cashier</a:t>
            </a:r>
            <a:r>
              <a:rPr lang="en-US" sz="1400" dirty="0"/>
              <a:t> - delivery of meals;</a:t>
            </a:r>
          </a:p>
          <a:p>
            <a:pPr marL="0" indent="0">
              <a:buNone/>
            </a:pPr>
            <a:r>
              <a:rPr lang="en-US" sz="1400" dirty="0"/>
              <a:t>3. </a:t>
            </a:r>
            <a:r>
              <a:rPr lang="en-US" sz="1400" b="1" dirty="0"/>
              <a:t>Menus</a:t>
            </a:r>
            <a:r>
              <a:rPr lang="en-US" sz="1400" dirty="0"/>
              <a:t> - allows you to prepare and make weekly menus available. The analysis of previous sales and reservations is essential to determine which menus meet users' </a:t>
            </a:r>
            <a:r>
              <a:rPr lang="en-US" sz="1400" dirty="0" smtClean="0"/>
              <a:t>preferences.</a:t>
            </a:r>
            <a:endParaRPr lang="pt-PT" sz="1400" dirty="0"/>
          </a:p>
        </p:txBody>
      </p:sp>
      <p:sp>
        <p:nvSpPr>
          <p:cNvPr id="2" name="Slide Number Placeholder 1">
            <a:extLst>
              <a:ext uri="{FF2B5EF4-FFF2-40B4-BE49-F238E27FC236}">
                <a16:creationId xmlns:a16="http://schemas.microsoft.com/office/drawing/2014/main" id="{35245679-E136-4129-AC12-9A318BD72B7E}"/>
              </a:ext>
            </a:extLst>
          </p:cNvPr>
          <p:cNvSpPr>
            <a:spLocks noGrp="1"/>
          </p:cNvSpPr>
          <p:nvPr>
            <p:ph type="sldNum" sz="quarter" idx="12"/>
          </p:nvPr>
        </p:nvSpPr>
        <p:spPr/>
        <p:txBody>
          <a:bodyPr/>
          <a:lstStyle/>
          <a:p>
            <a:fld id="{16D27FEB-1A7F-4D9F-9B0F-68A76689717A}" type="slidenum">
              <a:rPr lang="en-US" smtClean="0"/>
              <a:pPr/>
              <a:t>6</a:t>
            </a:fld>
            <a:endParaRPr lang="en-US"/>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608958434"/>
      </p:ext>
    </p:extLst>
  </p:cSld>
  <p:clrMapOvr>
    <a:masterClrMapping/>
  </p:clrMapOvr>
  <p:transition spd="med" advTm="98434">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r-FR" dirty="0" err="1" smtClean="0"/>
              <a:t>eCafeteria</a:t>
            </a:r>
            <a:endParaRPr lang="pt-PT" dirty="0"/>
          </a:p>
        </p:txBody>
      </p:sp>
      <p:sp>
        <p:nvSpPr>
          <p:cNvPr id="5" name="Text Placeholder 4"/>
          <p:cNvSpPr>
            <a:spLocks noGrp="1"/>
          </p:cNvSpPr>
          <p:nvPr>
            <p:ph type="body" idx="1"/>
          </p:nvPr>
        </p:nvSpPr>
        <p:spPr/>
        <p:txBody>
          <a:bodyPr/>
          <a:lstStyle/>
          <a:p>
            <a:r>
              <a:rPr lang="pt-PT" dirty="0" smtClean="0"/>
              <a:t>Part I</a:t>
            </a:r>
          </a:p>
          <a:p>
            <a:r>
              <a:rPr lang="pt-PT" dirty="0" smtClean="0"/>
              <a:t>Design options, architecture</a:t>
            </a:r>
            <a:endParaRPr lang="pt-PT"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667160296"/>
      </p:ext>
    </p:extLst>
  </p:cSld>
  <p:clrMapOvr>
    <a:masterClrMapping/>
  </p:clrMapOvr>
  <p:transition spd="med" advTm="6624">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eCafeteria</a:t>
            </a:r>
            <a:r>
              <a:rPr lang="en-GB" dirty="0"/>
              <a:t> design decisions</a:t>
            </a:r>
          </a:p>
        </p:txBody>
      </p:sp>
      <p:sp>
        <p:nvSpPr>
          <p:cNvPr id="3" name="Content Placeholder 2"/>
          <p:cNvSpPr>
            <a:spLocks noGrp="1"/>
          </p:cNvSpPr>
          <p:nvPr>
            <p:ph idx="1"/>
          </p:nvPr>
        </p:nvSpPr>
        <p:spPr/>
        <p:txBody>
          <a:bodyPr>
            <a:normAutofit lnSpcReduction="10000"/>
          </a:bodyPr>
          <a:lstStyle/>
          <a:p>
            <a:r>
              <a:rPr lang="en-GB" dirty="0" smtClean="0"/>
              <a:t>Layers, Layered Architecture pattern</a:t>
            </a:r>
            <a:endParaRPr lang="en-GB" dirty="0"/>
          </a:p>
          <a:p>
            <a:pPr lvl="1"/>
            <a:r>
              <a:rPr lang="en-GB" dirty="0"/>
              <a:t>Business oriented</a:t>
            </a:r>
          </a:p>
          <a:p>
            <a:pPr lvl="2"/>
            <a:r>
              <a:rPr lang="en-GB" dirty="0" smtClean="0"/>
              <a:t>Presentation – </a:t>
            </a:r>
            <a:r>
              <a:rPr lang="en-US" dirty="0" smtClean="0"/>
              <a:t>view layer</a:t>
            </a:r>
            <a:r>
              <a:rPr lang="en-US" dirty="0"/>
              <a:t>, </a:t>
            </a:r>
            <a:r>
              <a:rPr lang="en-US" dirty="0" smtClean="0"/>
              <a:t>user interface</a:t>
            </a:r>
            <a:endParaRPr lang="en-GB" dirty="0"/>
          </a:p>
          <a:p>
            <a:pPr lvl="2"/>
            <a:r>
              <a:rPr lang="en-GB" dirty="0" smtClean="0"/>
              <a:t>Application </a:t>
            </a:r>
            <a:r>
              <a:rPr lang="en-US" dirty="0" smtClean="0"/>
              <a:t>– service </a:t>
            </a:r>
            <a:r>
              <a:rPr lang="en-US" dirty="0"/>
              <a:t>layer, </a:t>
            </a:r>
            <a:r>
              <a:rPr lang="en-US" dirty="0" smtClean="0"/>
              <a:t>controllers</a:t>
            </a:r>
            <a:endParaRPr lang="en-GB" dirty="0"/>
          </a:p>
          <a:p>
            <a:pPr lvl="2"/>
            <a:r>
              <a:rPr lang="en-GB" dirty="0" smtClean="0"/>
              <a:t>Domain – business logic layer, domain objects, entities</a:t>
            </a:r>
            <a:endParaRPr lang="en-GB" dirty="0"/>
          </a:p>
          <a:p>
            <a:pPr lvl="2"/>
            <a:r>
              <a:rPr lang="en-GB" dirty="0"/>
              <a:t>Persistence </a:t>
            </a:r>
            <a:r>
              <a:rPr lang="en-GB" dirty="0" smtClean="0"/>
              <a:t>– d</a:t>
            </a:r>
            <a:r>
              <a:rPr lang="en-US" dirty="0" err="1" smtClean="0"/>
              <a:t>ata</a:t>
            </a:r>
            <a:r>
              <a:rPr lang="en-US" dirty="0" smtClean="0"/>
              <a:t> </a:t>
            </a:r>
            <a:r>
              <a:rPr lang="en-US" dirty="0"/>
              <a:t>access </a:t>
            </a:r>
            <a:r>
              <a:rPr lang="en-US" dirty="0" smtClean="0"/>
              <a:t>layer, </a:t>
            </a:r>
            <a:r>
              <a:rPr lang="en-US" dirty="0"/>
              <a:t>logging, </a:t>
            </a:r>
            <a:r>
              <a:rPr lang="en-US" dirty="0" smtClean="0"/>
              <a:t>repositories</a:t>
            </a:r>
            <a:endParaRPr lang="en-GB" dirty="0"/>
          </a:p>
          <a:p>
            <a:endParaRPr lang="en-GB" dirty="0"/>
          </a:p>
          <a:p>
            <a:endParaRPr lang="en-GB" dirty="0"/>
          </a:p>
          <a:p>
            <a:endParaRPr lang="en-GB" dirty="0"/>
          </a:p>
          <a:p>
            <a:r>
              <a:rPr lang="en-GB" dirty="0"/>
              <a:t>Domain objects travel to UI for output</a:t>
            </a:r>
          </a:p>
          <a:p>
            <a:endParaRPr lang="en-GB" dirty="0"/>
          </a:p>
        </p:txBody>
      </p:sp>
      <p:sp>
        <p:nvSpPr>
          <p:cNvPr id="5" name="Slide Number Placeholder 4"/>
          <p:cNvSpPr>
            <a:spLocks noGrp="1"/>
          </p:cNvSpPr>
          <p:nvPr>
            <p:ph type="sldNum" sz="quarter" idx="12"/>
          </p:nvPr>
        </p:nvSpPr>
        <p:spPr/>
        <p:txBody>
          <a:bodyPr/>
          <a:lstStyle/>
          <a:p>
            <a:fld id="{024A9932-4E76-455F-8E1A-2CC10C89B014}" type="slidenum">
              <a:rPr lang="pt-PT" smtClean="0"/>
              <a:pPr/>
              <a:t>8</a:t>
            </a:fld>
            <a:endParaRPr lang="pt-PT"/>
          </a:p>
        </p:txBody>
      </p:sp>
      <p:sp>
        <p:nvSpPr>
          <p:cNvPr id="6" name="Rounded Rectangular Callout 5"/>
          <p:cNvSpPr/>
          <p:nvPr/>
        </p:nvSpPr>
        <p:spPr>
          <a:xfrm>
            <a:off x="6591108" y="4797152"/>
            <a:ext cx="1980220" cy="756084"/>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DTO alternatives are also present</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137030224"/>
      </p:ext>
    </p:extLst>
  </p:cSld>
  <p:clrMapOvr>
    <a:masterClrMapping/>
  </p:clrMapOvr>
  <p:transition spd="med" advTm="12713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6200000">
            <a:off x="-3291228" y="2010155"/>
            <a:ext cx="8229600" cy="1252728"/>
          </a:xfrm>
        </p:spPr>
        <p:txBody>
          <a:bodyPr/>
          <a:lstStyle/>
          <a:p>
            <a:r>
              <a:rPr lang="en-GB" dirty="0"/>
              <a:t>Register New User</a:t>
            </a:r>
          </a:p>
        </p:txBody>
      </p:sp>
      <p:sp>
        <p:nvSpPr>
          <p:cNvPr id="5" name="Slide Number Placeholder 4"/>
          <p:cNvSpPr>
            <a:spLocks noGrp="1"/>
          </p:cNvSpPr>
          <p:nvPr>
            <p:ph type="sldNum" sz="quarter" idx="12"/>
          </p:nvPr>
        </p:nvSpPr>
        <p:spPr/>
        <p:txBody>
          <a:bodyPr/>
          <a:lstStyle/>
          <a:p>
            <a:fld id="{024A9932-4E76-455F-8E1A-2CC10C89B014}" type="slidenum">
              <a:rPr lang="pt-PT" smtClean="0"/>
              <a:pPr/>
              <a:t>9</a:t>
            </a:fld>
            <a:endParaRPr lang="pt-PT"/>
          </a:p>
        </p:txBody>
      </p:sp>
      <p:pic>
        <p:nvPicPr>
          <p:cNvPr id="4" name="Content Placeholder 3"/>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655676" y="0"/>
            <a:ext cx="7488324" cy="6883716"/>
          </a:xfr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037797027"/>
      </p:ext>
    </p:extLst>
  </p:cSld>
  <p:clrMapOvr>
    <a:masterClrMapping/>
  </p:clrMapOvr>
  <p:transition spd="med" advTm="4815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4.3|4.9"/>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y ISEP (Paulo Sousa)">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682</TotalTime>
  <Words>3062</Words>
  <Application>Microsoft Office PowerPoint</Application>
  <PresentationFormat>On-screen Show (4:3)</PresentationFormat>
  <Paragraphs>417</Paragraphs>
  <Slides>22</Slides>
  <Notes>21</Notes>
  <HiddenSlides>0</HiddenSlides>
  <MMClips>21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Calibri</vt:lpstr>
      <vt:lpstr>Consolas</vt:lpstr>
      <vt:lpstr>Corbel</vt:lpstr>
      <vt:lpstr>Courier New</vt:lpstr>
      <vt:lpstr>Wingdings</vt:lpstr>
      <vt:lpstr>Wingdings 2</vt:lpstr>
      <vt:lpstr>Wingdings 3</vt:lpstr>
      <vt:lpstr>my ISEP (Paulo Sousa)</vt:lpstr>
      <vt:lpstr>Sample Project eCafeteria</vt:lpstr>
      <vt:lpstr>Session outline</vt:lpstr>
      <vt:lpstr>eCafeteria Introduction</vt:lpstr>
      <vt:lpstr>Briefing</vt:lpstr>
      <vt:lpstr>eCafeteria</vt:lpstr>
      <vt:lpstr>eCafeteria</vt:lpstr>
      <vt:lpstr>eCafeteria</vt:lpstr>
      <vt:lpstr>eCafeteria design decisions</vt:lpstr>
      <vt:lpstr>Register New User</vt:lpstr>
      <vt:lpstr>Some additional design decisions</vt:lpstr>
      <vt:lpstr>Domain invariants as unit tests</vt:lpstr>
      <vt:lpstr>eCafeteria</vt:lpstr>
      <vt:lpstr>eCafeteria - executables</vt:lpstr>
      <vt:lpstr>Bootstrap</vt:lpstr>
      <vt:lpstr>Bootstrap</vt:lpstr>
      <vt:lpstr>eCafeteria</vt:lpstr>
      <vt:lpstr>Persistence</vt:lpstr>
      <vt:lpstr>PowerPoint Presentation</vt:lpstr>
      <vt:lpstr>Components (a.k.a. projects) </vt:lpstr>
      <vt:lpstr>pom.xml (ecafeteria.base)</vt:lpstr>
      <vt:lpstr>Implemented Uses cases</vt:lpstr>
      <vt:lpstr>Interesting Uses cases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Project eCafeteria</dc:title>
  <dc:creator>Paulo Gandra de Sousa</dc:creator>
  <cp:lastModifiedBy>Nuno Escudeiro</cp:lastModifiedBy>
  <cp:revision>85</cp:revision>
  <dcterms:created xsi:type="dcterms:W3CDTF">2020-04-08T17:17:16Z</dcterms:created>
  <dcterms:modified xsi:type="dcterms:W3CDTF">2020-04-12T10:38:42Z</dcterms:modified>
</cp:coreProperties>
</file>